
<file path=[Content_Types].xml><?xml version="1.0" encoding="utf-8"?>
<Types xmlns="http://schemas.openxmlformats.org/package/2006/content-types">
  <Default Extension="xml" ContentType="application/xml"/>
  <Default Extension="gif" ContentType="image/gif"/>
  <Default Extension="jpeg" ContentType="image/jpeg"/>
  <Default Extension="tiff" ContentType="image/tiff"/>
  <Default Extension="rels" ContentType="application/vnd.openxmlformats-package.relationships+xml"/>
  <Default Extension="wdp" ContentType="image/vnd.ms-photo"/>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0"/>
  </p:notesMasterIdLst>
  <p:sldIdLst>
    <p:sldId id="256" r:id="rId2"/>
    <p:sldId id="257" r:id="rId3"/>
    <p:sldId id="261" r:id="rId4"/>
    <p:sldId id="262" r:id="rId5"/>
    <p:sldId id="266" r:id="rId6"/>
    <p:sldId id="268" r:id="rId7"/>
    <p:sldId id="269" r:id="rId8"/>
    <p:sldId id="263" r:id="rId9"/>
    <p:sldId id="258" r:id="rId10"/>
    <p:sldId id="259" r:id="rId11"/>
    <p:sldId id="260" r:id="rId12"/>
    <p:sldId id="273" r:id="rId13"/>
    <p:sldId id="274" r:id="rId14"/>
    <p:sldId id="275" r:id="rId15"/>
    <p:sldId id="287" r:id="rId16"/>
    <p:sldId id="265" r:id="rId17"/>
    <p:sldId id="277" r:id="rId18"/>
    <p:sldId id="288" r:id="rId19"/>
    <p:sldId id="325" r:id="rId20"/>
    <p:sldId id="276" r:id="rId21"/>
    <p:sldId id="281" r:id="rId22"/>
    <p:sldId id="286" r:id="rId23"/>
    <p:sldId id="289" r:id="rId24"/>
    <p:sldId id="292" r:id="rId25"/>
    <p:sldId id="293" r:id="rId26"/>
    <p:sldId id="294" r:id="rId27"/>
    <p:sldId id="295" r:id="rId28"/>
    <p:sldId id="296" r:id="rId29"/>
    <p:sldId id="297" r:id="rId30"/>
    <p:sldId id="299" r:id="rId31"/>
    <p:sldId id="305" r:id="rId32"/>
    <p:sldId id="307" r:id="rId33"/>
    <p:sldId id="283" r:id="rId34"/>
    <p:sldId id="306" r:id="rId35"/>
    <p:sldId id="285" r:id="rId36"/>
    <p:sldId id="309" r:id="rId37"/>
    <p:sldId id="322" r:id="rId38"/>
    <p:sldId id="310" r:id="rId39"/>
    <p:sldId id="311" r:id="rId40"/>
    <p:sldId id="313" r:id="rId41"/>
    <p:sldId id="312" r:id="rId42"/>
    <p:sldId id="314" r:id="rId43"/>
    <p:sldId id="315" r:id="rId44"/>
    <p:sldId id="316" r:id="rId45"/>
    <p:sldId id="317" r:id="rId46"/>
    <p:sldId id="318" r:id="rId47"/>
    <p:sldId id="319" r:id="rId48"/>
    <p:sldId id="320" r:id="rId49"/>
    <p:sldId id="321" r:id="rId50"/>
    <p:sldId id="328" r:id="rId51"/>
    <p:sldId id="327" r:id="rId52"/>
    <p:sldId id="329" r:id="rId53"/>
    <p:sldId id="330" r:id="rId54"/>
    <p:sldId id="331" r:id="rId55"/>
    <p:sldId id="323" r:id="rId56"/>
    <p:sldId id="324" r:id="rId57"/>
    <p:sldId id="280" r:id="rId58"/>
    <p:sldId id="326" r:id="rId59"/>
  </p:sldIdLst>
  <p:sldSz cx="9144000" cy="5715000" type="screen16x10"/>
  <p:notesSz cx="6858000" cy="9144000"/>
  <p:defaultTextStyle>
    <a:defPPr>
      <a:defRPr lang="en-US"/>
    </a:defPPr>
    <a:lvl1pPr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106"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212"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320"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426" algn="l" defTabSz="457106"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5532" algn="l" defTabSz="457106" rtl="0" eaLnBrk="1" latinLnBrk="0" hangingPunct="1">
      <a:defRPr kern="1200">
        <a:solidFill>
          <a:schemeClr val="tx1"/>
        </a:solidFill>
        <a:latin typeface="Arial" charset="0"/>
        <a:ea typeface="ＭＳ Ｐゴシック" charset="0"/>
        <a:cs typeface="ＭＳ Ｐゴシック" charset="0"/>
      </a:defRPr>
    </a:lvl6pPr>
    <a:lvl7pPr marL="2742640" algn="l" defTabSz="457106" rtl="0" eaLnBrk="1" latinLnBrk="0" hangingPunct="1">
      <a:defRPr kern="1200">
        <a:solidFill>
          <a:schemeClr val="tx1"/>
        </a:solidFill>
        <a:latin typeface="Arial" charset="0"/>
        <a:ea typeface="ＭＳ Ｐゴシック" charset="0"/>
        <a:cs typeface="ＭＳ Ｐゴシック" charset="0"/>
      </a:defRPr>
    </a:lvl7pPr>
    <a:lvl8pPr marL="3199744" algn="l" defTabSz="457106" rtl="0" eaLnBrk="1" latinLnBrk="0" hangingPunct="1">
      <a:defRPr kern="1200">
        <a:solidFill>
          <a:schemeClr val="tx1"/>
        </a:solidFill>
        <a:latin typeface="Arial" charset="0"/>
        <a:ea typeface="ＭＳ Ｐゴシック" charset="0"/>
        <a:cs typeface="ＭＳ Ｐゴシック" charset="0"/>
      </a:defRPr>
    </a:lvl8pPr>
    <a:lvl9pPr marL="3656852" algn="l" defTabSz="457106"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3" autoAdjust="0"/>
    <p:restoredTop sz="94626" autoAdjust="0"/>
  </p:normalViewPr>
  <p:slideViewPr>
    <p:cSldViewPr snapToGrid="0" snapToObjects="1">
      <p:cViewPr varScale="1">
        <p:scale>
          <a:sx n="156" d="100"/>
          <a:sy n="156" d="100"/>
        </p:scale>
        <p:origin x="-1184" y="-104"/>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1" d="100"/>
        <a:sy n="141" d="100"/>
      </p:scale>
      <p:origin x="0" y="823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interSettings" Target="printerSettings/printerSettings1.bin"/><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pPr>
              <a:defRPr/>
            </a:pPr>
            <a:fld id="{EC33ACA9-23EC-204D-A512-FB82581C67A4}" type="datetime1">
              <a:rPr lang="en-US"/>
              <a:pPr>
                <a:defRPr/>
              </a:pPr>
              <a:t>16/11/22</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pPr>
              <a:defRPr/>
            </a:pPr>
            <a:fld id="{DF678164-3EA9-4649-B7F9-C95A32076356}" type="slidenum">
              <a:rPr lang="en-US"/>
              <a:pPr>
                <a:defRPr/>
              </a:pPr>
              <a:t>‹#›</a:t>
            </a:fld>
            <a:endParaRPr lang="en-US"/>
          </a:p>
        </p:txBody>
      </p:sp>
    </p:spTree>
    <p:extLst>
      <p:ext uri="{BB962C8B-B14F-4D97-AF65-F5344CB8AC3E}">
        <p14:creationId xmlns:p14="http://schemas.microsoft.com/office/powerpoint/2010/main" val="1441155991"/>
      </p:ext>
    </p:extLst>
  </p:cSld>
  <p:clrMap bg1="lt1" tx1="dk1" bg2="lt2" tx2="dk2" accent1="accent1" accent2="accent2" accent3="accent3" accent4="accent4" accent5="accent5" accent6="accent6" hlink="hlink" folHlink="folHlink"/>
  <p:notesStyle>
    <a:lvl1pPr algn="l" defTabSz="457106"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106"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212"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320"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426" algn="l" defTabSz="457106"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5532" algn="l" defTabSz="457106" rtl="0" eaLnBrk="1" latinLnBrk="0" hangingPunct="1">
      <a:defRPr sz="1200" kern="1200">
        <a:solidFill>
          <a:schemeClr val="tx1"/>
        </a:solidFill>
        <a:latin typeface="+mn-lt"/>
        <a:ea typeface="+mn-ea"/>
        <a:cs typeface="+mn-cs"/>
      </a:defRPr>
    </a:lvl6pPr>
    <a:lvl7pPr marL="2742640" algn="l" defTabSz="457106" rtl="0" eaLnBrk="1" latinLnBrk="0" hangingPunct="1">
      <a:defRPr sz="1200" kern="1200">
        <a:solidFill>
          <a:schemeClr val="tx1"/>
        </a:solidFill>
        <a:latin typeface="+mn-lt"/>
        <a:ea typeface="+mn-ea"/>
        <a:cs typeface="+mn-cs"/>
      </a:defRPr>
    </a:lvl7pPr>
    <a:lvl8pPr marL="3199744" algn="l" defTabSz="457106" rtl="0" eaLnBrk="1" latinLnBrk="0" hangingPunct="1">
      <a:defRPr sz="1200" kern="1200">
        <a:solidFill>
          <a:schemeClr val="tx1"/>
        </a:solidFill>
        <a:latin typeface="+mn-lt"/>
        <a:ea typeface="+mn-ea"/>
        <a:cs typeface="+mn-cs"/>
      </a:defRPr>
    </a:lvl8pPr>
    <a:lvl9pPr marL="3656852" algn="l" defTabSz="4571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p:cNvSpPr>
          <p:nvPr>
            <p:ph type="sldImg"/>
          </p:nvPr>
        </p:nvSpPr>
        <p:spPr bwMode="auto">
          <a:xfrm>
            <a:off x="685800" y="685800"/>
            <a:ext cx="54864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8674"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spcBef>
                <a:spcPct val="0"/>
              </a:spcBef>
            </a:pPr>
            <a:endParaRPr lang="en-GB">
              <a:latin typeface="Calibri" charset="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D0421566-182D-3D45-964C-F6E4BD7DD59A}" type="slidenum">
              <a:rPr lang="en-GB"/>
              <a:pPr/>
              <a:t>20</a:t>
            </a:fld>
            <a:endParaRPr lang="en-GB"/>
          </a:p>
        </p:txBody>
      </p:sp>
      <p:sp>
        <p:nvSpPr>
          <p:cNvPr id="792578" name="Rectangle 2"/>
          <p:cNvSpPr>
            <a:spLocks noChangeArrowheads="1"/>
          </p:cNvSpPr>
          <p:nvPr/>
        </p:nvSpPr>
        <p:spPr bwMode="auto">
          <a:xfrm>
            <a:off x="4164013" y="0"/>
            <a:ext cx="318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2579" name="Rectangle 3"/>
          <p:cNvSpPr>
            <a:spLocks noChangeArrowheads="1"/>
          </p:cNvSpPr>
          <p:nvPr/>
        </p:nvSpPr>
        <p:spPr bwMode="auto">
          <a:xfrm>
            <a:off x="4164013" y="8686800"/>
            <a:ext cx="318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5250" tIns="47625" rIns="95250" bIns="47625" anchor="b"/>
          <a:lstStyle/>
          <a:p>
            <a:pPr algn="r" defTabSz="950913"/>
            <a:r>
              <a:rPr lang="en-GB" sz="1200">
                <a:latin typeface="Times" charset="0"/>
              </a:rPr>
              <a:t>12</a:t>
            </a:r>
          </a:p>
        </p:txBody>
      </p:sp>
      <p:sp>
        <p:nvSpPr>
          <p:cNvPr id="792580" name="Rectangle 4"/>
          <p:cNvSpPr>
            <a:spLocks noChangeArrowheads="1"/>
          </p:cNvSpPr>
          <p:nvPr/>
        </p:nvSpPr>
        <p:spPr bwMode="auto">
          <a:xfrm>
            <a:off x="0" y="8686800"/>
            <a:ext cx="318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2581" name="Rectangle 5"/>
          <p:cNvSpPr>
            <a:spLocks noChangeArrowheads="1"/>
          </p:cNvSpPr>
          <p:nvPr/>
        </p:nvSpPr>
        <p:spPr bwMode="auto">
          <a:xfrm>
            <a:off x="0" y="0"/>
            <a:ext cx="318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792582" name="Rectangle 6"/>
          <p:cNvSpPr>
            <a:spLocks noGrp="1" noRot="1" noChangeAspect="1" noChangeArrowheads="1"/>
          </p:cNvSpPr>
          <p:nvPr>
            <p:ph type="sldImg"/>
          </p:nvPr>
        </p:nvSpPr>
        <p:spPr bwMode="auto">
          <a:xfrm>
            <a:off x="865188" y="796925"/>
            <a:ext cx="5129212" cy="3206750"/>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sp>
      <p:sp>
        <p:nvSpPr>
          <p:cNvPr id="792583" name="Rectangle 7"/>
          <p:cNvSpPr>
            <a:spLocks noGrp="1" noChangeArrowheads="1"/>
          </p:cNvSpPr>
          <p:nvPr>
            <p:ph type="body" idx="1"/>
          </p:nvPr>
        </p:nvSpPr>
        <p:spPr bwMode="auto">
          <a:xfrm>
            <a:off x="979488" y="4343400"/>
            <a:ext cx="53879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lIns="95250" tIns="47625" rIns="95250" bIns="47625"/>
          <a:lstStyle/>
          <a:p>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Slide Image Placeholder 1"/>
          <p:cNvSpPr>
            <a:spLocks noGrp="1" noRot="1" noChangeAspect="1" noTextEdit="1"/>
          </p:cNvSpPr>
          <p:nvPr>
            <p:ph type="sldImg"/>
          </p:nvPr>
        </p:nvSpPr>
        <p:spPr>
          <a:ln/>
        </p:spPr>
      </p:sp>
      <p:sp>
        <p:nvSpPr>
          <p:cNvPr id="217091" name="Notes Placeholder 2"/>
          <p:cNvSpPr>
            <a:spLocks noGrp="1"/>
          </p:cNvSpPr>
          <p:nvPr>
            <p:ph type="body" idx="1"/>
          </p:nvPr>
        </p:nvSpPr>
        <p:spPr>
          <a:noFill/>
          <a:ln/>
        </p:spPr>
        <p:txBody>
          <a:bodyPr/>
          <a:lstStyle/>
          <a:p>
            <a:endParaRPr lang="en-GB" smtClean="0">
              <a:ea typeface="Geneva" pitchFamily="25" charset="0"/>
            </a:endParaRPr>
          </a:p>
        </p:txBody>
      </p:sp>
      <p:sp>
        <p:nvSpPr>
          <p:cNvPr id="4" name="Slide Number Placeholder 3"/>
          <p:cNvSpPr>
            <a:spLocks noGrp="1"/>
          </p:cNvSpPr>
          <p:nvPr>
            <p:ph type="sldNum" sz="quarter" idx="5"/>
          </p:nvPr>
        </p:nvSpPr>
        <p:spPr/>
        <p:txBody>
          <a:bodyPr/>
          <a:lstStyle/>
          <a:p>
            <a:pPr>
              <a:defRPr/>
            </a:pPr>
            <a:fld id="{A000A60B-A3D9-424A-BE76-0330DA0C7DCB}" type="slidenum">
              <a:rPr lang="de-DE" smtClean="0"/>
              <a:pPr>
                <a:defRPr/>
              </a:pPr>
              <a:t>28</a:t>
            </a:fld>
            <a:endParaRPr lang="de-D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Slide Image Placeholder 1"/>
          <p:cNvSpPr>
            <a:spLocks noGrp="1" noRot="1" noChangeAspect="1" noTextEdit="1"/>
          </p:cNvSpPr>
          <p:nvPr>
            <p:ph type="sldImg"/>
          </p:nvPr>
        </p:nvSpPr>
        <p:spPr>
          <a:ln/>
        </p:spPr>
      </p:sp>
      <p:sp>
        <p:nvSpPr>
          <p:cNvPr id="218115" name="Notes Placeholder 2"/>
          <p:cNvSpPr>
            <a:spLocks noGrp="1"/>
          </p:cNvSpPr>
          <p:nvPr>
            <p:ph type="body" idx="1"/>
          </p:nvPr>
        </p:nvSpPr>
        <p:spPr>
          <a:noFill/>
          <a:ln/>
        </p:spPr>
        <p:txBody>
          <a:bodyPr/>
          <a:lstStyle/>
          <a:p>
            <a:r>
              <a:rPr lang="en-GB" smtClean="0">
                <a:ea typeface="Geneva" pitchFamily="25" charset="0"/>
              </a:rPr>
              <a:t>Where there are 2 paths, pick best scoring</a:t>
            </a:r>
          </a:p>
        </p:txBody>
      </p:sp>
      <p:sp>
        <p:nvSpPr>
          <p:cNvPr id="4" name="Slide Number Placeholder 3"/>
          <p:cNvSpPr>
            <a:spLocks noGrp="1"/>
          </p:cNvSpPr>
          <p:nvPr>
            <p:ph type="sldNum" sz="quarter" idx="5"/>
          </p:nvPr>
        </p:nvSpPr>
        <p:spPr/>
        <p:txBody>
          <a:bodyPr/>
          <a:lstStyle/>
          <a:p>
            <a:pPr>
              <a:defRPr/>
            </a:pPr>
            <a:fld id="{7FB79D2C-382A-4F4C-8E72-8A54D60CFF43}" type="slidenum">
              <a:rPr lang="de-DE" smtClean="0"/>
              <a:pPr>
                <a:defRPr/>
              </a:pPr>
              <a:t>29</a:t>
            </a:fld>
            <a:endParaRPr lang="de-DE"/>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ln/>
        </p:spPr>
        <p:txBody>
          <a:bodyPr/>
          <a:lstStyle/>
          <a:p>
            <a:r>
              <a:rPr lang="en-GB" smtClean="0">
                <a:ea typeface="Geneva" pitchFamily="25" charset="0"/>
              </a:rPr>
              <a:t>Where there are 2 paths, pick best scoring</a:t>
            </a:r>
          </a:p>
        </p:txBody>
      </p:sp>
      <p:sp>
        <p:nvSpPr>
          <p:cNvPr id="4" name="Slide Number Placeholder 3"/>
          <p:cNvSpPr>
            <a:spLocks noGrp="1"/>
          </p:cNvSpPr>
          <p:nvPr>
            <p:ph type="sldNum" sz="quarter" idx="5"/>
          </p:nvPr>
        </p:nvSpPr>
        <p:spPr/>
        <p:txBody>
          <a:bodyPr/>
          <a:lstStyle/>
          <a:p>
            <a:pPr>
              <a:defRPr/>
            </a:pPr>
            <a:fld id="{7684D17D-AEF7-4452-9716-CB18A0DB5A42}" type="slidenum">
              <a:rPr lang="de-DE" smtClean="0"/>
              <a:pPr>
                <a:defRPr/>
              </a:pPr>
              <a:t>30</a:t>
            </a:fld>
            <a:endParaRPr lang="de-DE"/>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7"/>
          <p:cNvSpPr>
            <a:spLocks noGrp="1" noChangeArrowheads="1"/>
          </p:cNvSpPr>
          <p:nvPr>
            <p:ph type="sldNum" sz="quarter" idx="5"/>
          </p:nvPr>
        </p:nvSpPr>
        <p:spPr>
          <a:ln/>
        </p:spPr>
        <p:txBody>
          <a:bodyPr/>
          <a:lstStyle/>
          <a:p>
            <a:fld id="{2EA20767-FF0D-0F4E-8B14-1A7EB6658D48}" type="slidenum">
              <a:rPr lang="en-GB"/>
              <a:pPr/>
              <a:t>42</a:t>
            </a:fld>
            <a:endParaRPr lang="en-GB"/>
          </a:p>
        </p:txBody>
      </p:sp>
      <p:sp>
        <p:nvSpPr>
          <p:cNvPr id="1351682" name="Rectangle 2"/>
          <p:cNvSpPr>
            <a:spLocks noChangeArrowheads="1"/>
          </p:cNvSpPr>
          <p:nvPr/>
        </p:nvSpPr>
        <p:spPr bwMode="auto">
          <a:xfrm>
            <a:off x="4164013" y="0"/>
            <a:ext cx="318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1683" name="Rectangle 3"/>
          <p:cNvSpPr>
            <a:spLocks noChangeArrowheads="1"/>
          </p:cNvSpPr>
          <p:nvPr/>
        </p:nvSpPr>
        <p:spPr bwMode="auto">
          <a:xfrm>
            <a:off x="4164013" y="8686800"/>
            <a:ext cx="318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5250" tIns="47625" rIns="95250" bIns="47625" anchor="b"/>
          <a:lstStyle/>
          <a:p>
            <a:pPr algn="r" defTabSz="950913"/>
            <a:r>
              <a:rPr lang="en-GB" sz="1200">
                <a:latin typeface="Times" charset="0"/>
              </a:rPr>
              <a:t>14</a:t>
            </a:r>
          </a:p>
        </p:txBody>
      </p:sp>
      <p:sp>
        <p:nvSpPr>
          <p:cNvPr id="1351684" name="Rectangle 4"/>
          <p:cNvSpPr>
            <a:spLocks noChangeArrowheads="1"/>
          </p:cNvSpPr>
          <p:nvPr/>
        </p:nvSpPr>
        <p:spPr bwMode="auto">
          <a:xfrm>
            <a:off x="0" y="8686800"/>
            <a:ext cx="318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1685" name="Rectangle 5"/>
          <p:cNvSpPr>
            <a:spLocks noChangeArrowheads="1"/>
          </p:cNvSpPr>
          <p:nvPr/>
        </p:nvSpPr>
        <p:spPr bwMode="auto">
          <a:xfrm>
            <a:off x="0" y="0"/>
            <a:ext cx="3184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1686" name="Rectangle 6"/>
          <p:cNvSpPr>
            <a:spLocks noGrp="1" noRot="1" noChangeAspect="1" noChangeArrowheads="1"/>
          </p:cNvSpPr>
          <p:nvPr>
            <p:ph type="sldImg"/>
          </p:nvPr>
        </p:nvSpPr>
        <p:spPr bwMode="auto">
          <a:xfrm>
            <a:off x="865188" y="796925"/>
            <a:ext cx="5129212" cy="3206750"/>
          </a:xfrm>
          <a:prstGeom prst="rect">
            <a:avLst/>
          </a:prstGeom>
          <a:solidFill>
            <a:srgbClr val="FFFFFF"/>
          </a:solidFill>
          <a:ln w="12700" cap="flat">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sp>
      <p:sp>
        <p:nvSpPr>
          <p:cNvPr id="1351687" name="Rectangle 7"/>
          <p:cNvSpPr>
            <a:spLocks noGrp="1" noChangeArrowheads="1"/>
          </p:cNvSpPr>
          <p:nvPr>
            <p:ph type="body" idx="1"/>
          </p:nvPr>
        </p:nvSpPr>
        <p:spPr bwMode="auto">
          <a:xfrm>
            <a:off x="979488" y="4343400"/>
            <a:ext cx="5387975"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lIns="95250" tIns="47625" rIns="95250" bIns="47625"/>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040081"/>
            <a:ext cx="7315200" cy="106627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5" name="Rectangle 4"/>
          <p:cNvSpPr/>
          <p:nvPr/>
        </p:nvSpPr>
        <p:spPr>
          <a:xfrm>
            <a:off x="914400" y="4206876"/>
            <a:ext cx="7315200" cy="5715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6" name="Rectangle 5"/>
          <p:cNvSpPr/>
          <p:nvPr/>
        </p:nvSpPr>
        <p:spPr>
          <a:xfrm>
            <a:off x="904875" y="3040081"/>
            <a:ext cx="228600" cy="1066271"/>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7" name="Rectangle 6"/>
          <p:cNvSpPr/>
          <p:nvPr/>
        </p:nvSpPr>
        <p:spPr>
          <a:xfrm>
            <a:off x="914400" y="4206876"/>
            <a:ext cx="228600" cy="5715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8" name="Title 7"/>
          <p:cNvSpPr>
            <a:spLocks noGrp="1"/>
          </p:cNvSpPr>
          <p:nvPr>
            <p:ph type="ctrTitle"/>
          </p:nvPr>
        </p:nvSpPr>
        <p:spPr>
          <a:xfrm>
            <a:off x="1219200" y="3238500"/>
            <a:ext cx="6858000" cy="825500"/>
          </a:xfrm>
        </p:spPr>
        <p:txBody>
          <a:bodyPr anchor="t"/>
          <a:lstStyle>
            <a:lvl1pPr algn="r">
              <a:defRPr sz="3200">
                <a:solidFill>
                  <a:schemeClr val="tx1"/>
                </a:solidFill>
              </a:defRPr>
            </a:lvl1pPr>
          </a:lstStyle>
          <a:p>
            <a:r>
              <a:rPr lang="en-GB"/>
              <a:t>Click to edit Master title style</a:t>
            </a:r>
            <a:endParaRPr lang="en-US"/>
          </a:p>
        </p:txBody>
      </p:sp>
      <p:sp>
        <p:nvSpPr>
          <p:cNvPr id="9" name="Subtitle 8"/>
          <p:cNvSpPr>
            <a:spLocks noGrp="1"/>
          </p:cNvSpPr>
          <p:nvPr>
            <p:ph type="subTitle" idx="1"/>
          </p:nvPr>
        </p:nvSpPr>
        <p:spPr>
          <a:xfrm>
            <a:off x="1219200" y="4270376"/>
            <a:ext cx="6858000" cy="444500"/>
          </a:xfrm>
        </p:spPr>
        <p:txBody>
          <a:bodyPr/>
          <a:lstStyle>
            <a:lvl1pPr marL="0" indent="0" algn="r">
              <a:buNone/>
              <a:defRPr sz="2000">
                <a:solidFill>
                  <a:schemeClr val="tx2"/>
                </a:solidFill>
                <a:latin typeface="+mj-lt"/>
                <a:ea typeface="+mj-ea"/>
                <a:cs typeface="+mj-cs"/>
              </a:defRPr>
            </a:lvl1pPr>
            <a:lvl2pPr marL="457106" indent="0" algn="ctr">
              <a:buNone/>
            </a:lvl2pPr>
            <a:lvl3pPr marL="914212" indent="0" algn="ctr">
              <a:buNone/>
            </a:lvl3pPr>
            <a:lvl4pPr marL="1371320" indent="0" algn="ctr">
              <a:buNone/>
            </a:lvl4pPr>
            <a:lvl5pPr marL="1828426" indent="0" algn="ctr">
              <a:buNone/>
            </a:lvl5pPr>
            <a:lvl6pPr marL="2285532" indent="0" algn="ctr">
              <a:buNone/>
            </a:lvl6pPr>
            <a:lvl7pPr marL="2742640" indent="0" algn="ctr">
              <a:buNone/>
            </a:lvl7pPr>
            <a:lvl8pPr marL="3199744" indent="0" algn="ctr">
              <a:buNone/>
            </a:lvl8pPr>
            <a:lvl9pPr marL="3656852" indent="0" algn="ctr">
              <a:buNone/>
            </a:lvl9pPr>
          </a:lstStyle>
          <a:p>
            <a:r>
              <a:rPr lang="en-GB"/>
              <a:t>Click to edit Master subtitle style</a:t>
            </a:r>
            <a:endParaRPr lang="en-US"/>
          </a:p>
        </p:txBody>
      </p:sp>
      <p:sp>
        <p:nvSpPr>
          <p:cNvPr id="10" name="Date Placeholder 27"/>
          <p:cNvSpPr>
            <a:spLocks noGrp="1"/>
          </p:cNvSpPr>
          <p:nvPr>
            <p:ph type="dt" sz="half" idx="10"/>
          </p:nvPr>
        </p:nvSpPr>
        <p:spPr>
          <a:xfrm>
            <a:off x="6400800" y="5295639"/>
            <a:ext cx="2286000" cy="305593"/>
          </a:xfrm>
        </p:spPr>
        <p:txBody>
          <a:bodyPr/>
          <a:lstStyle>
            <a:lvl1pPr>
              <a:defRPr/>
            </a:lvl1pPr>
          </a:lstStyle>
          <a:p>
            <a:pPr>
              <a:defRPr/>
            </a:pPr>
            <a:fld id="{5EA1F619-6395-4446-9887-2766C2487213}" type="datetime1">
              <a:rPr lang="en-US"/>
              <a:pPr>
                <a:defRPr/>
              </a:pPr>
              <a:t>16/11/22</a:t>
            </a:fld>
            <a:endParaRPr lang="en-US"/>
          </a:p>
        </p:txBody>
      </p:sp>
      <p:sp>
        <p:nvSpPr>
          <p:cNvPr id="11" name="Footer Placeholder 16"/>
          <p:cNvSpPr>
            <a:spLocks noGrp="1"/>
          </p:cNvSpPr>
          <p:nvPr>
            <p:ph type="ftr" sz="quarter" idx="11"/>
          </p:nvPr>
        </p:nvSpPr>
        <p:spPr>
          <a:xfrm>
            <a:off x="2898775" y="5295639"/>
            <a:ext cx="3475038" cy="305593"/>
          </a:xfrm>
        </p:spPr>
        <p:txBody>
          <a:bodyPr/>
          <a:lstStyle>
            <a:lvl1pPr>
              <a:defRPr/>
            </a:lvl1pPr>
          </a:lstStyle>
          <a:p>
            <a:pPr>
              <a:defRPr/>
            </a:pPr>
            <a:endParaRPr lang="en-US"/>
          </a:p>
        </p:txBody>
      </p:sp>
      <p:sp>
        <p:nvSpPr>
          <p:cNvPr id="12" name="Slide Number Placeholder 28"/>
          <p:cNvSpPr>
            <a:spLocks noGrp="1"/>
          </p:cNvSpPr>
          <p:nvPr>
            <p:ph type="sldNum" sz="quarter" idx="12"/>
          </p:nvPr>
        </p:nvSpPr>
        <p:spPr>
          <a:xfrm>
            <a:off x="1216025" y="5295639"/>
            <a:ext cx="1219200" cy="305593"/>
          </a:xfrm>
        </p:spPr>
        <p:txBody>
          <a:bodyPr/>
          <a:lstStyle>
            <a:lvl1pPr>
              <a:defRPr/>
            </a:lvl1pPr>
          </a:lstStyle>
          <a:p>
            <a:pPr>
              <a:defRPr/>
            </a:pPr>
            <a:fld id="{5E0A4559-41CA-D243-A015-6B70E490270B}" type="slidenum">
              <a:rPr lang="en-US"/>
              <a:pPr>
                <a:defRPr/>
              </a:pPr>
              <a:t>‹#›</a:t>
            </a:fld>
            <a:endParaRPr lang="en-US"/>
          </a:p>
        </p:txBody>
      </p:sp>
    </p:spTree>
    <p:extLst>
      <p:ext uri="{BB962C8B-B14F-4D97-AF65-F5344CB8AC3E}">
        <p14:creationId xmlns:p14="http://schemas.microsoft.com/office/powerpoint/2010/main" val="118878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13"/>
          <p:cNvSpPr>
            <a:spLocks noGrp="1"/>
          </p:cNvSpPr>
          <p:nvPr>
            <p:ph type="dt" sz="half" idx="10"/>
          </p:nvPr>
        </p:nvSpPr>
        <p:spPr/>
        <p:txBody>
          <a:bodyPr/>
          <a:lstStyle>
            <a:lvl1pPr>
              <a:defRPr/>
            </a:lvl1pPr>
          </a:lstStyle>
          <a:p>
            <a:pPr>
              <a:defRPr/>
            </a:pPr>
            <a:fld id="{6A5CC34C-3851-8647-AC2A-5EBD6305069A}" type="datetime1">
              <a:rPr lang="en-US"/>
              <a:pPr>
                <a:defRPr/>
              </a:pPr>
              <a:t>16/11/22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B4F115F0-93E4-CA46-93A4-E3BF168480BB}" type="slidenum">
              <a:rPr lang="en-US"/>
              <a:pPr>
                <a:defRPr/>
              </a:pPr>
              <a:t>‹#›</a:t>
            </a:fld>
            <a:endParaRPr lang="en-US"/>
          </a:p>
        </p:txBody>
      </p:sp>
    </p:spTree>
    <p:extLst>
      <p:ext uri="{BB962C8B-B14F-4D97-AF65-F5344CB8AC3E}">
        <p14:creationId xmlns:p14="http://schemas.microsoft.com/office/powerpoint/2010/main" val="3721832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5" name="Isosceles Triangle 4"/>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6" name="Straight Connector 12"/>
          <p:cNvSpPr>
            <a:spLocks noChangeShapeType="1"/>
          </p:cNvSpPr>
          <p:nvPr/>
        </p:nvSpPr>
        <p:spPr bwMode="auto">
          <a:xfrm rot="5400000">
            <a:off x="4118246" y="2668323"/>
            <a:ext cx="4876271"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2" name="Vertical Title 1"/>
          <p:cNvSpPr>
            <a:spLocks noGrp="1"/>
          </p:cNvSpPr>
          <p:nvPr>
            <p:ph type="title" orient="vert"/>
          </p:nvPr>
        </p:nvSpPr>
        <p:spPr>
          <a:xfrm>
            <a:off x="6629400" y="228884"/>
            <a:ext cx="2057400" cy="4876271"/>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457200" y="228884"/>
            <a:ext cx="6019800" cy="487627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pPr>
              <a:defRPr/>
            </a:pPr>
            <a:fld id="{208B36DB-76E0-6545-916D-6C2EEC686A5F}" type="datetime1">
              <a:rPr lang="en-US"/>
              <a:pPr>
                <a:defRPr/>
              </a:pPr>
              <a:t>16/11/22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53373295-8A6F-2D48-A34B-01C1B463EF51}" type="slidenum">
              <a:rPr lang="en-US"/>
              <a:pPr>
                <a:defRPr/>
              </a:pPr>
              <a:t>‹#›</a:t>
            </a:fld>
            <a:endParaRPr lang="en-US"/>
          </a:p>
        </p:txBody>
      </p:sp>
    </p:spTree>
    <p:extLst>
      <p:ext uri="{BB962C8B-B14F-4D97-AF65-F5344CB8AC3E}">
        <p14:creationId xmlns:p14="http://schemas.microsoft.com/office/powerpoint/2010/main" val="317057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8" name="Content Placeholder 7"/>
          <p:cNvSpPr>
            <a:spLocks noGrp="1"/>
          </p:cNvSpPr>
          <p:nvPr>
            <p:ph sz="quarter" idx="1"/>
          </p:nvPr>
        </p:nvSpPr>
        <p:spPr>
          <a:xfrm>
            <a:off x="457200" y="1016000"/>
            <a:ext cx="8229600"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13"/>
          <p:cNvSpPr>
            <a:spLocks noGrp="1"/>
          </p:cNvSpPr>
          <p:nvPr>
            <p:ph type="dt" sz="half" idx="10"/>
          </p:nvPr>
        </p:nvSpPr>
        <p:spPr/>
        <p:txBody>
          <a:bodyPr/>
          <a:lstStyle>
            <a:lvl1pPr>
              <a:defRPr/>
            </a:lvl1pPr>
          </a:lstStyle>
          <a:p>
            <a:pPr>
              <a:defRPr/>
            </a:pPr>
            <a:fld id="{D7610B19-3302-A84D-B0E6-3EAE511D2EC7}" type="datetime1">
              <a:rPr lang="en-US"/>
              <a:pPr>
                <a:defRPr/>
              </a:pPr>
              <a:t>16/11/22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22"/>
          <p:cNvSpPr>
            <a:spLocks noGrp="1"/>
          </p:cNvSpPr>
          <p:nvPr>
            <p:ph type="sldNum" sz="quarter" idx="12"/>
          </p:nvPr>
        </p:nvSpPr>
        <p:spPr/>
        <p:txBody>
          <a:bodyPr/>
          <a:lstStyle>
            <a:lvl1pPr>
              <a:defRPr/>
            </a:lvl1pPr>
          </a:lstStyle>
          <a:p>
            <a:pPr>
              <a:defRPr/>
            </a:pPr>
            <a:fld id="{A6E38067-2ED1-4A44-90E6-22173DEE78A0}" type="slidenum">
              <a:rPr lang="en-US"/>
              <a:pPr>
                <a:defRPr/>
              </a:pPr>
              <a:t>‹#›</a:t>
            </a:fld>
            <a:endParaRPr lang="en-US"/>
          </a:p>
        </p:txBody>
      </p:sp>
    </p:spTree>
    <p:extLst>
      <p:ext uri="{BB962C8B-B14F-4D97-AF65-F5344CB8AC3E}">
        <p14:creationId xmlns:p14="http://schemas.microsoft.com/office/powerpoint/2010/main" val="35304309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a:xfrm>
            <a:off x="914400" y="2349518"/>
            <a:ext cx="7315200" cy="106627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5" name="Rectangle 4"/>
          <p:cNvSpPr/>
          <p:nvPr/>
        </p:nvSpPr>
        <p:spPr>
          <a:xfrm>
            <a:off x="914400" y="2349518"/>
            <a:ext cx="228600" cy="1066271"/>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1219200" y="2476500"/>
            <a:ext cx="6858000" cy="889000"/>
          </a:xfrm>
        </p:spPr>
        <p:txBody>
          <a:bodyPr anchor="t"/>
          <a:lstStyle>
            <a:lvl1pPr algn="r">
              <a:buNone/>
              <a:defRPr sz="3200" b="0" cap="none" baseline="0"/>
            </a:lvl1pPr>
          </a:lstStyle>
          <a:p>
            <a:r>
              <a:rPr lang="en-GB"/>
              <a:t>Click to edit Master title style</a:t>
            </a:r>
            <a:endParaRPr lang="en-US"/>
          </a:p>
        </p:txBody>
      </p:sp>
      <p:sp>
        <p:nvSpPr>
          <p:cNvPr id="3" name="Text Placeholder 2"/>
          <p:cNvSpPr>
            <a:spLocks noGrp="1"/>
          </p:cNvSpPr>
          <p:nvPr>
            <p:ph type="body" idx="1"/>
          </p:nvPr>
        </p:nvSpPr>
        <p:spPr>
          <a:xfrm>
            <a:off x="1295400" y="3556000"/>
            <a:ext cx="6781800" cy="9525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GB"/>
              <a:t>Click to edit Master text styles</a:t>
            </a:r>
          </a:p>
        </p:txBody>
      </p:sp>
      <p:sp>
        <p:nvSpPr>
          <p:cNvPr id="6" name="Date Placeholder 3"/>
          <p:cNvSpPr>
            <a:spLocks noGrp="1"/>
          </p:cNvSpPr>
          <p:nvPr>
            <p:ph type="dt" sz="half" idx="10"/>
          </p:nvPr>
        </p:nvSpPr>
        <p:spPr>
          <a:xfrm>
            <a:off x="6400800" y="5295639"/>
            <a:ext cx="2286000" cy="305593"/>
          </a:xfrm>
        </p:spPr>
        <p:txBody>
          <a:bodyPr/>
          <a:lstStyle>
            <a:lvl1pPr>
              <a:defRPr/>
            </a:lvl1pPr>
          </a:lstStyle>
          <a:p>
            <a:pPr>
              <a:defRPr/>
            </a:pPr>
            <a:fld id="{81A66C2F-3929-4C44-825F-C654AC4D41EF}" type="datetime1">
              <a:rPr lang="en-US"/>
              <a:pPr>
                <a:defRPr/>
              </a:pPr>
              <a:t>16/11/22</a:t>
            </a:fld>
            <a:endParaRPr lang="en-US"/>
          </a:p>
        </p:txBody>
      </p:sp>
      <p:sp>
        <p:nvSpPr>
          <p:cNvPr id="7" name="Footer Placeholder 4"/>
          <p:cNvSpPr>
            <a:spLocks noGrp="1"/>
          </p:cNvSpPr>
          <p:nvPr>
            <p:ph type="ftr" sz="quarter" idx="11"/>
          </p:nvPr>
        </p:nvSpPr>
        <p:spPr>
          <a:xfrm>
            <a:off x="2898775" y="5295639"/>
            <a:ext cx="3475038" cy="305593"/>
          </a:xfrm>
        </p:spPr>
        <p:txBody>
          <a:bodyPr/>
          <a:lstStyle>
            <a:lvl1pPr>
              <a:defRPr/>
            </a:lvl1pPr>
          </a:lstStyle>
          <a:p>
            <a:pPr>
              <a:defRPr/>
            </a:pPr>
            <a:endParaRPr lang="en-US"/>
          </a:p>
        </p:txBody>
      </p:sp>
      <p:sp>
        <p:nvSpPr>
          <p:cNvPr id="8" name="Slide Number Placeholder 5"/>
          <p:cNvSpPr>
            <a:spLocks noGrp="1"/>
          </p:cNvSpPr>
          <p:nvPr>
            <p:ph type="sldNum" sz="quarter" idx="12"/>
          </p:nvPr>
        </p:nvSpPr>
        <p:spPr>
          <a:xfrm>
            <a:off x="1069997" y="5295639"/>
            <a:ext cx="1520825" cy="305593"/>
          </a:xfrm>
        </p:spPr>
        <p:txBody>
          <a:bodyPr/>
          <a:lstStyle>
            <a:lvl1pPr>
              <a:defRPr/>
            </a:lvl1pPr>
          </a:lstStyle>
          <a:p>
            <a:pPr>
              <a:defRPr/>
            </a:pPr>
            <a:fld id="{02D26250-FA1E-D641-ACE7-4169F12AAF1E}" type="slidenum">
              <a:rPr lang="en-US"/>
              <a:pPr>
                <a:defRPr/>
              </a:pPr>
              <a:t>‹#›</a:t>
            </a:fld>
            <a:endParaRPr lang="en-US"/>
          </a:p>
        </p:txBody>
      </p:sp>
    </p:spTree>
    <p:extLst>
      <p:ext uri="{BB962C8B-B14F-4D97-AF65-F5344CB8AC3E}">
        <p14:creationId xmlns:p14="http://schemas.microsoft.com/office/powerpoint/2010/main" val="87474810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762000"/>
          </a:xfrm>
        </p:spPr>
        <p:txBody>
          <a:bodyPr/>
          <a:lstStyle/>
          <a:p>
            <a:r>
              <a:rPr lang="en-GB"/>
              <a:t>Click to edit Master title style</a:t>
            </a:r>
            <a:endParaRPr lang="en-US"/>
          </a:p>
        </p:txBody>
      </p:sp>
      <p:sp>
        <p:nvSpPr>
          <p:cNvPr id="9" name="Content Placeholder 8"/>
          <p:cNvSpPr>
            <a:spLocks noGrp="1"/>
          </p:cNvSpPr>
          <p:nvPr>
            <p:ph sz="quarter" idx="1"/>
          </p:nvPr>
        </p:nvSpPr>
        <p:spPr>
          <a:xfrm>
            <a:off x="457200" y="1016000"/>
            <a:ext cx="4041648"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Content Placeholder 10"/>
          <p:cNvSpPr>
            <a:spLocks noGrp="1"/>
          </p:cNvSpPr>
          <p:nvPr>
            <p:ph sz="quarter" idx="2"/>
          </p:nvPr>
        </p:nvSpPr>
        <p:spPr>
          <a:xfrm>
            <a:off x="4632198" y="1013460"/>
            <a:ext cx="4041648" cy="4114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13"/>
          <p:cNvSpPr>
            <a:spLocks noGrp="1"/>
          </p:cNvSpPr>
          <p:nvPr>
            <p:ph type="dt" sz="half" idx="10"/>
          </p:nvPr>
        </p:nvSpPr>
        <p:spPr/>
        <p:txBody>
          <a:bodyPr/>
          <a:lstStyle>
            <a:lvl1pPr>
              <a:defRPr/>
            </a:lvl1pPr>
          </a:lstStyle>
          <a:p>
            <a:pPr>
              <a:defRPr/>
            </a:pPr>
            <a:fld id="{1316EF4E-409E-F14F-8FC5-2A6D5D7BE45F}" type="datetime1">
              <a:rPr lang="en-US"/>
              <a:pPr>
                <a:defRPr/>
              </a:pPr>
              <a:t>16/11/22</a:t>
            </a:fld>
            <a:endParaRPr lang="en-US"/>
          </a:p>
        </p:txBody>
      </p:sp>
      <p:sp>
        <p:nvSpPr>
          <p:cNvPr id="6" name="Footer Placeholder 2"/>
          <p:cNvSpPr>
            <a:spLocks noGrp="1"/>
          </p:cNvSpPr>
          <p:nvPr>
            <p:ph type="ftr" sz="quarter" idx="11"/>
          </p:nvPr>
        </p:nvSpPr>
        <p:spPr/>
        <p:txBody>
          <a:bodyPr/>
          <a:lstStyle>
            <a:lvl1pPr>
              <a:defRPr/>
            </a:lvl1pPr>
          </a:lstStyle>
          <a:p>
            <a:pPr>
              <a:defRPr/>
            </a:pPr>
            <a:endParaRPr lang="en-US"/>
          </a:p>
        </p:txBody>
      </p:sp>
      <p:sp>
        <p:nvSpPr>
          <p:cNvPr id="7" name="Slide Number Placeholder 22"/>
          <p:cNvSpPr>
            <a:spLocks noGrp="1"/>
          </p:cNvSpPr>
          <p:nvPr>
            <p:ph type="sldNum" sz="quarter" idx="12"/>
          </p:nvPr>
        </p:nvSpPr>
        <p:spPr/>
        <p:txBody>
          <a:bodyPr/>
          <a:lstStyle>
            <a:lvl1pPr>
              <a:defRPr/>
            </a:lvl1pPr>
          </a:lstStyle>
          <a:p>
            <a:pPr>
              <a:defRPr/>
            </a:pPr>
            <a:fld id="{144E6686-C4F1-8E42-A8DC-579B1DB3D74A}" type="slidenum">
              <a:rPr lang="en-US"/>
              <a:pPr>
                <a:defRPr/>
              </a:pPr>
              <a:t>‹#›</a:t>
            </a:fld>
            <a:endParaRPr lang="en-US"/>
          </a:p>
        </p:txBody>
      </p:sp>
    </p:spTree>
    <p:extLst>
      <p:ext uri="{BB962C8B-B14F-4D97-AF65-F5344CB8AC3E}">
        <p14:creationId xmlns:p14="http://schemas.microsoft.com/office/powerpoint/2010/main" val="3234570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90500"/>
            <a:ext cx="8229600" cy="762000"/>
          </a:xfrm>
        </p:spPr>
        <p:txBody>
          <a:bodyPr anchor="ct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071563"/>
            <a:ext cx="4040188" cy="5715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GB"/>
              <a:t>Click to edit Master text styles</a:t>
            </a:r>
          </a:p>
        </p:txBody>
      </p:sp>
      <p:sp>
        <p:nvSpPr>
          <p:cNvPr id="4" name="Text Placeholder 3"/>
          <p:cNvSpPr>
            <a:spLocks noGrp="1"/>
          </p:cNvSpPr>
          <p:nvPr>
            <p:ph type="body" sz="half" idx="3"/>
          </p:nvPr>
        </p:nvSpPr>
        <p:spPr>
          <a:xfrm>
            <a:off x="4648221" y="1079500"/>
            <a:ext cx="4041775" cy="5715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GB"/>
              <a:t>Click to edit Master text styles</a:t>
            </a:r>
          </a:p>
        </p:txBody>
      </p:sp>
      <p:sp>
        <p:nvSpPr>
          <p:cNvPr id="11" name="Content Placeholder 10"/>
          <p:cNvSpPr>
            <a:spLocks noGrp="1"/>
          </p:cNvSpPr>
          <p:nvPr>
            <p:ph sz="quarter" idx="2"/>
          </p:nvPr>
        </p:nvSpPr>
        <p:spPr>
          <a:xfrm>
            <a:off x="457200" y="1778000"/>
            <a:ext cx="4038600" cy="3365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12"/>
          <p:cNvSpPr>
            <a:spLocks noGrp="1"/>
          </p:cNvSpPr>
          <p:nvPr>
            <p:ph sz="quarter" idx="4"/>
          </p:nvPr>
        </p:nvSpPr>
        <p:spPr>
          <a:xfrm>
            <a:off x="4648200" y="1778000"/>
            <a:ext cx="4038600" cy="3365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13"/>
          <p:cNvSpPr>
            <a:spLocks noGrp="1"/>
          </p:cNvSpPr>
          <p:nvPr>
            <p:ph type="dt" sz="half" idx="10"/>
          </p:nvPr>
        </p:nvSpPr>
        <p:spPr/>
        <p:txBody>
          <a:bodyPr/>
          <a:lstStyle>
            <a:lvl1pPr>
              <a:defRPr/>
            </a:lvl1pPr>
          </a:lstStyle>
          <a:p>
            <a:pPr>
              <a:defRPr/>
            </a:pPr>
            <a:fld id="{BB045B10-7FA5-E34E-81ED-699EE98AC35B}" type="datetime1">
              <a:rPr lang="en-US"/>
              <a:pPr>
                <a:defRPr/>
              </a:pPr>
              <a:t>16/11/22</a:t>
            </a:fld>
            <a:endParaRPr lang="en-US"/>
          </a:p>
        </p:txBody>
      </p:sp>
      <p:sp>
        <p:nvSpPr>
          <p:cNvPr id="8" name="Footer Placeholder 2"/>
          <p:cNvSpPr>
            <a:spLocks noGrp="1"/>
          </p:cNvSpPr>
          <p:nvPr>
            <p:ph type="ftr" sz="quarter" idx="11"/>
          </p:nvPr>
        </p:nvSpPr>
        <p:spPr/>
        <p:txBody>
          <a:bodyPr/>
          <a:lstStyle>
            <a:lvl1pPr>
              <a:defRPr/>
            </a:lvl1pPr>
          </a:lstStyle>
          <a:p>
            <a:pPr>
              <a:defRPr/>
            </a:pPr>
            <a:endParaRPr lang="en-US"/>
          </a:p>
        </p:txBody>
      </p:sp>
      <p:sp>
        <p:nvSpPr>
          <p:cNvPr id="9" name="Slide Number Placeholder 22"/>
          <p:cNvSpPr>
            <a:spLocks noGrp="1"/>
          </p:cNvSpPr>
          <p:nvPr>
            <p:ph type="sldNum" sz="quarter" idx="12"/>
          </p:nvPr>
        </p:nvSpPr>
        <p:spPr/>
        <p:txBody>
          <a:bodyPr/>
          <a:lstStyle>
            <a:lvl1pPr>
              <a:defRPr/>
            </a:lvl1pPr>
          </a:lstStyle>
          <a:p>
            <a:pPr>
              <a:defRPr/>
            </a:pPr>
            <a:fld id="{A9ECF72C-028C-B848-B681-8B7BACE45D39}" type="slidenum">
              <a:rPr lang="en-US"/>
              <a:pPr>
                <a:defRPr/>
              </a:pPr>
              <a:t>‹#›</a:t>
            </a:fld>
            <a:endParaRPr lang="en-US"/>
          </a:p>
        </p:txBody>
      </p:sp>
    </p:spTree>
    <p:extLst>
      <p:ext uri="{BB962C8B-B14F-4D97-AF65-F5344CB8AC3E}">
        <p14:creationId xmlns:p14="http://schemas.microsoft.com/office/powerpoint/2010/main" val="366089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190500"/>
            <a:ext cx="8229600" cy="762000"/>
          </a:xfrm>
        </p:spPr>
        <p:txBody>
          <a:bodyPr/>
          <a:lstStyle/>
          <a:p>
            <a:r>
              <a:rPr lang="en-GB"/>
              <a:t>Click to edit Master title style</a:t>
            </a:r>
            <a:endParaRPr lang="en-US"/>
          </a:p>
        </p:txBody>
      </p:sp>
      <p:sp>
        <p:nvSpPr>
          <p:cNvPr id="4" name="Date Placeholder 2"/>
          <p:cNvSpPr>
            <a:spLocks noGrp="1"/>
          </p:cNvSpPr>
          <p:nvPr>
            <p:ph type="dt" sz="half" idx="10"/>
          </p:nvPr>
        </p:nvSpPr>
        <p:spPr/>
        <p:txBody>
          <a:bodyPr/>
          <a:lstStyle>
            <a:lvl1pPr>
              <a:defRPr/>
            </a:lvl1pPr>
          </a:lstStyle>
          <a:p>
            <a:pPr>
              <a:defRPr/>
            </a:pPr>
            <a:fld id="{989C4B7D-684F-744F-B657-FD920F5A7CE6}" type="datetime1">
              <a:rPr lang="en-US"/>
              <a:pPr>
                <a:defRPr/>
              </a:pPr>
              <a:t>16/11/22</a:t>
            </a:fld>
            <a:endParaRPr lang="en-US"/>
          </a:p>
        </p:txBody>
      </p:sp>
      <p:sp>
        <p:nvSpPr>
          <p:cNvPr id="5" name="Footer Placeholder 3"/>
          <p:cNvSpPr>
            <a:spLocks noGrp="1"/>
          </p:cNvSpPr>
          <p:nvPr>
            <p:ph type="ftr" sz="quarter" idx="11"/>
          </p:nvPr>
        </p:nvSpPr>
        <p:spPr/>
        <p:txBody>
          <a:bodyPr/>
          <a:lstStyle>
            <a:lvl1pPr>
              <a:defRPr/>
            </a:lvl1pPr>
          </a:lstStyle>
          <a:p>
            <a:pPr>
              <a:defRPr/>
            </a:pPr>
            <a:endParaRPr lang="en-US"/>
          </a:p>
        </p:txBody>
      </p:sp>
      <p:sp>
        <p:nvSpPr>
          <p:cNvPr id="6" name="Slide Number Placeholder 4"/>
          <p:cNvSpPr>
            <a:spLocks noGrp="1"/>
          </p:cNvSpPr>
          <p:nvPr>
            <p:ph type="sldNum" sz="quarter" idx="12"/>
          </p:nvPr>
        </p:nvSpPr>
        <p:spPr/>
        <p:txBody>
          <a:bodyPr/>
          <a:lstStyle>
            <a:lvl1pPr>
              <a:defRPr/>
            </a:lvl1pPr>
          </a:lstStyle>
          <a:p>
            <a:pPr>
              <a:defRPr/>
            </a:pPr>
            <a:fld id="{C0DDB3EB-7041-8440-ABD4-A300BC22D105}" type="slidenum">
              <a:rPr lang="en-US"/>
              <a:pPr>
                <a:defRPr/>
              </a:pPr>
              <a:t>‹#›</a:t>
            </a:fld>
            <a:endParaRPr lang="en-US"/>
          </a:p>
        </p:txBody>
      </p:sp>
    </p:spTree>
    <p:extLst>
      <p:ext uri="{BB962C8B-B14F-4D97-AF65-F5344CB8AC3E}">
        <p14:creationId xmlns:p14="http://schemas.microsoft.com/office/powerpoint/2010/main" val="111188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3" name="Isosceles Triangle 2"/>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4" name="Date Placeholder 1"/>
          <p:cNvSpPr>
            <a:spLocks noGrp="1"/>
          </p:cNvSpPr>
          <p:nvPr>
            <p:ph type="dt" sz="half" idx="10"/>
          </p:nvPr>
        </p:nvSpPr>
        <p:spPr/>
        <p:txBody>
          <a:bodyPr/>
          <a:lstStyle>
            <a:lvl1pPr>
              <a:defRPr/>
            </a:lvl1pPr>
          </a:lstStyle>
          <a:p>
            <a:pPr>
              <a:defRPr/>
            </a:pPr>
            <a:fld id="{3A3B09E8-C0E6-DC47-9FDE-9B8677E9A7BC}" type="datetime1">
              <a:rPr lang="en-US"/>
              <a:pPr>
                <a:defRPr/>
              </a:pPr>
              <a:t>16/11/22</a:t>
            </a:fld>
            <a:endParaRPr lang="en-US"/>
          </a:p>
        </p:txBody>
      </p:sp>
      <p:sp>
        <p:nvSpPr>
          <p:cNvPr id="5" name="Footer Placeholder 2"/>
          <p:cNvSpPr>
            <a:spLocks noGrp="1"/>
          </p:cNvSpPr>
          <p:nvPr>
            <p:ph type="ftr" sz="quarter" idx="11"/>
          </p:nvPr>
        </p:nvSpPr>
        <p:spPr/>
        <p:txBody>
          <a:bodyPr/>
          <a:lstStyle>
            <a:lvl1pPr>
              <a:defRPr/>
            </a:lvl1pPr>
          </a:lstStyle>
          <a:p>
            <a:pPr>
              <a:defRPr/>
            </a:pPr>
            <a:endParaRPr lang="en-US"/>
          </a:p>
        </p:txBody>
      </p:sp>
      <p:sp>
        <p:nvSpPr>
          <p:cNvPr id="6" name="Slide Number Placeholder 3"/>
          <p:cNvSpPr>
            <a:spLocks noGrp="1"/>
          </p:cNvSpPr>
          <p:nvPr>
            <p:ph type="sldNum" sz="quarter" idx="12"/>
          </p:nvPr>
        </p:nvSpPr>
        <p:spPr/>
        <p:txBody>
          <a:bodyPr/>
          <a:lstStyle>
            <a:lvl1pPr>
              <a:defRPr/>
            </a:lvl1pPr>
          </a:lstStyle>
          <a:p>
            <a:pPr>
              <a:defRPr/>
            </a:pPr>
            <a:fld id="{4F9EF124-0A6C-2B45-A247-C22FCA58AFEA}" type="slidenum">
              <a:rPr lang="en-US"/>
              <a:pPr>
                <a:defRPr/>
              </a:pPr>
              <a:t>‹#›</a:t>
            </a:fld>
            <a:endParaRPr lang="en-US"/>
          </a:p>
        </p:txBody>
      </p:sp>
    </p:spTree>
    <p:extLst>
      <p:ext uri="{BB962C8B-B14F-4D97-AF65-F5344CB8AC3E}">
        <p14:creationId xmlns:p14="http://schemas.microsoft.com/office/powerpoint/2010/main" val="3870729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6" name="Straight Connector 11"/>
          <p:cNvSpPr>
            <a:spLocks noChangeShapeType="1"/>
          </p:cNvSpPr>
          <p:nvPr/>
        </p:nvSpPr>
        <p:spPr bwMode="auto">
          <a:xfrm rot="5400000">
            <a:off x="3663716" y="2770189"/>
            <a:ext cx="5029729"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7" name="Isosceles Triangle 6"/>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6324600" y="254000"/>
            <a:ext cx="2514600" cy="698500"/>
          </a:xfrm>
        </p:spPr>
        <p:txBody>
          <a:bodyPr>
            <a:noAutofit/>
          </a:bodyPr>
          <a:lstStyle>
            <a:lvl1pPr algn="l">
              <a:buNone/>
              <a:defRPr sz="2000" b="1">
                <a:solidFill>
                  <a:schemeClr val="tx2"/>
                </a:solidFill>
                <a:latin typeface="+mn-lt"/>
                <a:ea typeface="+mn-ea"/>
                <a:cs typeface="+mn-cs"/>
              </a:defRPr>
            </a:lvl1pPr>
          </a:lstStyle>
          <a:p>
            <a:r>
              <a:rPr lang="en-GB"/>
              <a:t>Click to edit Master title style</a:t>
            </a:r>
            <a:endParaRPr lang="en-US"/>
          </a:p>
        </p:txBody>
      </p:sp>
      <p:sp>
        <p:nvSpPr>
          <p:cNvPr id="3" name="Text Placeholder 2"/>
          <p:cNvSpPr>
            <a:spLocks noGrp="1"/>
          </p:cNvSpPr>
          <p:nvPr>
            <p:ph type="body" idx="2"/>
          </p:nvPr>
        </p:nvSpPr>
        <p:spPr>
          <a:xfrm>
            <a:off x="6324600" y="1016020"/>
            <a:ext cx="2514600" cy="4036219"/>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GB"/>
              <a:t>Click to edit Master text styles</a:t>
            </a:r>
          </a:p>
        </p:txBody>
      </p:sp>
      <p:sp>
        <p:nvSpPr>
          <p:cNvPr id="12" name="Content Placeholder 11"/>
          <p:cNvSpPr>
            <a:spLocks noGrp="1"/>
          </p:cNvSpPr>
          <p:nvPr>
            <p:ph sz="quarter" idx="1"/>
          </p:nvPr>
        </p:nvSpPr>
        <p:spPr>
          <a:xfrm>
            <a:off x="304800" y="254000"/>
            <a:ext cx="5715000" cy="47625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Date Placeholder 4"/>
          <p:cNvSpPr>
            <a:spLocks noGrp="1"/>
          </p:cNvSpPr>
          <p:nvPr>
            <p:ph type="dt" sz="half" idx="10"/>
          </p:nvPr>
        </p:nvSpPr>
        <p:spPr/>
        <p:txBody>
          <a:bodyPr/>
          <a:lstStyle>
            <a:lvl1pPr>
              <a:defRPr/>
            </a:lvl1pPr>
          </a:lstStyle>
          <a:p>
            <a:pPr>
              <a:defRPr/>
            </a:pPr>
            <a:fld id="{27D5E6D2-7757-644A-B008-8F5F1EB87116}" type="datetime1">
              <a:rPr lang="en-US"/>
              <a:pPr>
                <a:defRPr/>
              </a:pPr>
              <a:t>16/11/22</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84D1AB51-FC50-914D-A27C-E921A3631915}" type="slidenum">
              <a:rPr lang="en-US"/>
              <a:pPr>
                <a:defRPr/>
              </a:pPr>
              <a:t>‹#›</a:t>
            </a:fld>
            <a:endParaRPr lang="en-US"/>
          </a:p>
        </p:txBody>
      </p:sp>
    </p:spTree>
    <p:extLst>
      <p:ext uri="{BB962C8B-B14F-4D97-AF65-F5344CB8AC3E}">
        <p14:creationId xmlns:p14="http://schemas.microsoft.com/office/powerpoint/2010/main" val="2022460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6" name="Isosceles Triangle 5"/>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7" name="Rectangle 6"/>
          <p:cNvSpPr/>
          <p:nvPr/>
        </p:nvSpPr>
        <p:spPr>
          <a:xfrm>
            <a:off x="457235" y="416719"/>
            <a:ext cx="182563" cy="5715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
        <p:nvSpPr>
          <p:cNvPr id="2" name="Title 1"/>
          <p:cNvSpPr>
            <a:spLocks noGrp="1"/>
          </p:cNvSpPr>
          <p:nvPr>
            <p:ph type="title"/>
          </p:nvPr>
        </p:nvSpPr>
        <p:spPr>
          <a:xfrm>
            <a:off x="457200" y="417380"/>
            <a:ext cx="8229600" cy="562240"/>
          </a:xfrm>
          <a:ln>
            <a:solidFill>
              <a:schemeClr val="accent1"/>
            </a:solidFill>
          </a:ln>
        </p:spPr>
        <p:txBody>
          <a:bodyPr lIns="274264" anchor="ctr"/>
          <a:lstStyle>
            <a:lvl1pPr algn="r">
              <a:buNone/>
              <a:defRPr sz="2000" b="0">
                <a:solidFill>
                  <a:schemeClr val="tx1"/>
                </a:solidFill>
              </a:defRPr>
            </a:lvl1pPr>
          </a:lstStyle>
          <a:p>
            <a:r>
              <a:rPr lang="en-GB"/>
              <a:t>Click to edit Master title style</a:t>
            </a:r>
            <a:endParaRPr lang="en-US"/>
          </a:p>
        </p:txBody>
      </p:sp>
      <p:sp>
        <p:nvSpPr>
          <p:cNvPr id="3" name="Picture Placeholder 2"/>
          <p:cNvSpPr>
            <a:spLocks noGrp="1"/>
          </p:cNvSpPr>
          <p:nvPr>
            <p:ph type="pic" idx="1"/>
          </p:nvPr>
        </p:nvSpPr>
        <p:spPr>
          <a:xfrm>
            <a:off x="457200" y="1587500"/>
            <a:ext cx="8229600" cy="3558540"/>
          </a:xfrm>
          <a:solidFill>
            <a:schemeClr val="tx1">
              <a:shade val="50000"/>
            </a:schemeClr>
          </a:solidFill>
          <a:ln>
            <a:noFill/>
          </a:ln>
          <a:effectLst/>
        </p:spPr>
        <p:txBody>
          <a:bodyPr>
            <a:normAutofit/>
          </a:bodyPr>
          <a:lstStyle>
            <a:lvl1pPr marL="0" indent="0">
              <a:spcBef>
                <a:spcPts val="600"/>
              </a:spcBef>
              <a:buNone/>
              <a:defRPr sz="3200"/>
            </a:lvl1pPr>
          </a:lstStyle>
          <a:p>
            <a:pPr lvl="0"/>
            <a:r>
              <a:rPr lang="en-GB" noProof="0"/>
              <a:t>Click icon to add picture</a:t>
            </a:r>
            <a:endParaRPr lang="en-US" noProof="0" dirty="0"/>
          </a:p>
        </p:txBody>
      </p:sp>
      <p:sp>
        <p:nvSpPr>
          <p:cNvPr id="4" name="Text Placeholder 3"/>
          <p:cNvSpPr>
            <a:spLocks noGrp="1"/>
          </p:cNvSpPr>
          <p:nvPr>
            <p:ph type="body" sz="half" idx="2"/>
          </p:nvPr>
        </p:nvSpPr>
        <p:spPr>
          <a:xfrm>
            <a:off x="457200" y="1016001"/>
            <a:ext cx="8229600" cy="4445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GB"/>
              <a:t>Click to edit Master text styles</a:t>
            </a:r>
          </a:p>
        </p:txBody>
      </p:sp>
      <p:sp>
        <p:nvSpPr>
          <p:cNvPr id="8" name="Date Placeholder 4"/>
          <p:cNvSpPr>
            <a:spLocks noGrp="1"/>
          </p:cNvSpPr>
          <p:nvPr>
            <p:ph type="dt" sz="half" idx="10"/>
          </p:nvPr>
        </p:nvSpPr>
        <p:spPr/>
        <p:txBody>
          <a:bodyPr/>
          <a:lstStyle>
            <a:lvl1pPr>
              <a:defRPr/>
            </a:lvl1pPr>
          </a:lstStyle>
          <a:p>
            <a:pPr>
              <a:defRPr/>
            </a:pPr>
            <a:fld id="{1924E06D-541B-9147-8640-55401BD49883}" type="datetime1">
              <a:rPr lang="en-US"/>
              <a:pPr>
                <a:defRPr/>
              </a:pPr>
              <a:t>16/11/22</a:t>
            </a:fld>
            <a:endParaRPr lang="en-US"/>
          </a:p>
        </p:txBody>
      </p:sp>
      <p:sp>
        <p:nvSpPr>
          <p:cNvPr id="9" name="Footer Placeholder 5"/>
          <p:cNvSpPr>
            <a:spLocks noGrp="1"/>
          </p:cNvSpPr>
          <p:nvPr>
            <p:ph type="ftr" sz="quarter" idx="11"/>
          </p:nvPr>
        </p:nvSpPr>
        <p:spPr/>
        <p:txBody>
          <a:bodyPr/>
          <a:lstStyle>
            <a:lvl1pPr>
              <a:defRPr/>
            </a:lvl1pPr>
          </a:lstStyle>
          <a:p>
            <a:pPr>
              <a:defRPr/>
            </a:pPr>
            <a:endParaRPr lang="en-US"/>
          </a:p>
        </p:txBody>
      </p:sp>
      <p:sp>
        <p:nvSpPr>
          <p:cNvPr id="10" name="Slide Number Placeholder 6"/>
          <p:cNvSpPr>
            <a:spLocks noGrp="1"/>
          </p:cNvSpPr>
          <p:nvPr>
            <p:ph type="sldNum" sz="quarter" idx="12"/>
          </p:nvPr>
        </p:nvSpPr>
        <p:spPr/>
        <p:txBody>
          <a:bodyPr/>
          <a:lstStyle>
            <a:lvl1pPr>
              <a:defRPr/>
            </a:lvl1pPr>
          </a:lstStyle>
          <a:p>
            <a:pPr>
              <a:defRPr/>
            </a:pPr>
            <a:fld id="{820A361F-4E47-FB48-974D-C72988C7CB61}" type="slidenum">
              <a:rPr lang="en-US"/>
              <a:pPr>
                <a:defRPr/>
              </a:pPr>
              <a:t>‹#›</a:t>
            </a:fld>
            <a:endParaRPr lang="en-US"/>
          </a:p>
        </p:txBody>
      </p:sp>
    </p:spTree>
    <p:extLst>
      <p:ext uri="{BB962C8B-B14F-4D97-AF65-F5344CB8AC3E}">
        <p14:creationId xmlns:p14="http://schemas.microsoft.com/office/powerpoint/2010/main" val="174284258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27000"/>
            <a:ext cx="8229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1" tIns="45711" rIns="91421" bIns="45711" numCol="1" anchor="b" anchorCtr="0" compatLnSpc="1">
            <a:prstTxWarp prst="textNoShape">
              <a:avLst/>
            </a:prstTxWarp>
          </a:bodyPr>
          <a:lstStyle/>
          <a:p>
            <a:pPr lvl="0"/>
            <a:r>
              <a:rPr lang="en-GB"/>
              <a:t>Click to edit Master title style</a:t>
            </a:r>
            <a:endParaRPr lang="en-US"/>
          </a:p>
        </p:txBody>
      </p:sp>
      <p:sp>
        <p:nvSpPr>
          <p:cNvPr id="1027" name="Text Placeholder 12"/>
          <p:cNvSpPr>
            <a:spLocks noGrp="1"/>
          </p:cNvSpPr>
          <p:nvPr>
            <p:ph type="body" idx="1"/>
          </p:nvPr>
        </p:nvSpPr>
        <p:spPr bwMode="auto">
          <a:xfrm>
            <a:off x="457200" y="1016004"/>
            <a:ext cx="8229600" cy="4091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1" tIns="45711" rIns="91421" bIns="45711" numCol="1" anchor="t" anchorCtr="0" compatLnSpc="1">
            <a:prstTxWarp prst="textNoShape">
              <a:avLst/>
            </a:prstTxWarp>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Date Placeholder 13"/>
          <p:cNvSpPr>
            <a:spLocks noGrp="1"/>
          </p:cNvSpPr>
          <p:nvPr>
            <p:ph type="dt" sz="half" idx="2"/>
          </p:nvPr>
        </p:nvSpPr>
        <p:spPr>
          <a:xfrm>
            <a:off x="6400807" y="5296977"/>
            <a:ext cx="2289175" cy="304271"/>
          </a:xfrm>
          <a:prstGeom prst="rect">
            <a:avLst/>
          </a:prstGeom>
        </p:spPr>
        <p:txBody>
          <a:bodyPr vert="horz" wrap="square" lIns="91421" tIns="45711" rIns="91421" bIns="45711" numCol="1" anchor="t" anchorCtr="0" compatLnSpc="1">
            <a:prstTxWarp prst="textNoShape">
              <a:avLst/>
            </a:prstTxWarp>
          </a:bodyPr>
          <a:lstStyle>
            <a:lvl1pPr>
              <a:defRPr sz="1400">
                <a:solidFill>
                  <a:schemeClr val="tx2"/>
                </a:solidFill>
                <a:latin typeface="Gill Sans MT" charset="0"/>
              </a:defRPr>
            </a:lvl1pPr>
          </a:lstStyle>
          <a:p>
            <a:pPr>
              <a:defRPr/>
            </a:pPr>
            <a:fld id="{9296EE55-A872-B540-B192-D6314CBAE1E6}" type="datetime1">
              <a:rPr lang="en-US"/>
              <a:pPr>
                <a:defRPr/>
              </a:pPr>
              <a:t>16/11/22</a:t>
            </a:fld>
            <a:endParaRPr lang="en-US"/>
          </a:p>
        </p:txBody>
      </p:sp>
      <p:sp>
        <p:nvSpPr>
          <p:cNvPr id="3" name="Footer Placeholder 2"/>
          <p:cNvSpPr>
            <a:spLocks noGrp="1"/>
          </p:cNvSpPr>
          <p:nvPr>
            <p:ph type="ftr" sz="quarter" idx="3"/>
          </p:nvPr>
        </p:nvSpPr>
        <p:spPr>
          <a:xfrm>
            <a:off x="2898775" y="5296977"/>
            <a:ext cx="3505200" cy="304271"/>
          </a:xfrm>
          <a:prstGeom prst="rect">
            <a:avLst/>
          </a:prstGeom>
        </p:spPr>
        <p:txBody>
          <a:bodyPr vert="horz" lIns="91421" tIns="45711" rIns="91421" bIns="45711"/>
          <a:lstStyle>
            <a:lvl1pPr algn="r" eaLnBrk="1" fontAlgn="auto" latinLnBrk="0" hangingPunct="1">
              <a:spcBef>
                <a:spcPts val="0"/>
              </a:spcBef>
              <a:spcAft>
                <a:spcPts val="0"/>
              </a:spcAft>
              <a:defRPr kumimoji="0" sz="1400">
                <a:solidFill>
                  <a:schemeClr val="tx2"/>
                </a:solidFill>
                <a:latin typeface="+mn-lt"/>
                <a:ea typeface="+mn-ea"/>
                <a:cs typeface="+mn-cs"/>
              </a:defRPr>
            </a:lvl1pPr>
          </a:lstStyle>
          <a:p>
            <a:pPr>
              <a:defRPr/>
            </a:pPr>
            <a:endParaRPr lang="en-US"/>
          </a:p>
        </p:txBody>
      </p:sp>
      <p:sp>
        <p:nvSpPr>
          <p:cNvPr id="23" name="Slide Number Placeholder 22"/>
          <p:cNvSpPr>
            <a:spLocks noGrp="1"/>
          </p:cNvSpPr>
          <p:nvPr>
            <p:ph type="sldNum" sz="quarter" idx="4"/>
          </p:nvPr>
        </p:nvSpPr>
        <p:spPr>
          <a:xfrm>
            <a:off x="612775" y="5296977"/>
            <a:ext cx="1981200" cy="304271"/>
          </a:xfrm>
          <a:prstGeom prst="rect">
            <a:avLst/>
          </a:prstGeom>
        </p:spPr>
        <p:txBody>
          <a:bodyPr vert="horz" wrap="square" lIns="91421" tIns="45711" rIns="91421" bIns="45711" numCol="1" anchor="t" anchorCtr="0" compatLnSpc="1">
            <a:prstTxWarp prst="textNoShape">
              <a:avLst/>
            </a:prstTxWarp>
          </a:bodyPr>
          <a:lstStyle>
            <a:lvl1pPr>
              <a:defRPr sz="1400">
                <a:solidFill>
                  <a:schemeClr val="tx2"/>
                </a:solidFill>
                <a:latin typeface="Gill Sans MT" charset="0"/>
              </a:defRPr>
            </a:lvl1pPr>
          </a:lstStyle>
          <a:p>
            <a:pPr>
              <a:defRPr/>
            </a:pPr>
            <a:fld id="{9768E49E-88B9-1249-A04A-C28947E6128C}" type="slidenum">
              <a:rPr lang="en-US"/>
              <a:pPr>
                <a:defRPr/>
              </a:pPr>
              <a:t>‹#›</a:t>
            </a:fld>
            <a:endParaRPr lang="en-US"/>
          </a:p>
        </p:txBody>
      </p:sp>
      <p:sp>
        <p:nvSpPr>
          <p:cNvPr id="1031" name="Straight Connector 27"/>
          <p:cNvSpPr>
            <a:spLocks noChangeShapeType="1"/>
          </p:cNvSpPr>
          <p:nvPr/>
        </p:nvSpPr>
        <p:spPr bwMode="auto">
          <a:xfrm>
            <a:off x="457200" y="5294313"/>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1032" name="Straight Connector 28"/>
          <p:cNvSpPr>
            <a:spLocks noChangeShapeType="1"/>
          </p:cNvSpPr>
          <p:nvPr/>
        </p:nvSpPr>
        <p:spPr bwMode="auto">
          <a:xfrm>
            <a:off x="457200" y="952500"/>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lIns="91421" tIns="45711" rIns="91421" bIns="45711"/>
          <a:lstStyle/>
          <a:p>
            <a:endParaRPr lang="en-US"/>
          </a:p>
        </p:txBody>
      </p:sp>
      <p:sp>
        <p:nvSpPr>
          <p:cNvPr id="10" name="Isosceles Triangle 9"/>
          <p:cNvSpPr>
            <a:spLocks noChangeAspect="1"/>
          </p:cNvSpPr>
          <p:nvPr/>
        </p:nvSpPr>
        <p:spPr>
          <a:xfrm rot="5400000">
            <a:off x="434976" y="5379509"/>
            <a:ext cx="15875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21" tIns="45711" rIns="91421" bIns="45711" anchor="ctr"/>
          <a:lstStyle/>
          <a:p>
            <a:pPr algn="ctr"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809" r:id="rId1"/>
    <p:sldLayoutId id="2147483805" r:id="rId2"/>
    <p:sldLayoutId id="2147483810" r:id="rId3"/>
    <p:sldLayoutId id="2147483806" r:id="rId4"/>
    <p:sldLayoutId id="2147483807" r:id="rId5"/>
    <p:sldLayoutId id="2147483811" r:id="rId6"/>
    <p:sldLayoutId id="2147483812" r:id="rId7"/>
    <p:sldLayoutId id="2147483813" r:id="rId8"/>
    <p:sldLayoutId id="2147483814" r:id="rId9"/>
    <p:sldLayoutId id="2147483808" r:id="rId10"/>
    <p:sldLayoutId id="2147483815" r:id="rId11"/>
  </p:sldLayoutIdLst>
  <p:txStyles>
    <p:titleStyle>
      <a:lvl1pPr algn="l" rtl="0" eaLnBrk="0" fontAlgn="base" hangingPunct="0">
        <a:spcBef>
          <a:spcPct val="0"/>
        </a:spcBef>
        <a:spcAft>
          <a:spcPct val="0"/>
        </a:spcAft>
        <a:defRPr sz="3200" kern="12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2pPr>
      <a:lvl3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3pPr>
      <a:lvl4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4pPr>
      <a:lvl5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5pPr>
      <a:lvl6pPr marL="457106"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6pPr>
      <a:lvl7pPr marL="914212"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7pPr>
      <a:lvl8pPr marL="1371320"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8pPr>
      <a:lvl9pPr marL="1828426" algn="l" rtl="0" fontAlgn="base">
        <a:spcBef>
          <a:spcPct val="0"/>
        </a:spcBef>
        <a:spcAft>
          <a:spcPct val="0"/>
        </a:spcAft>
        <a:defRPr sz="3200">
          <a:solidFill>
            <a:schemeClr val="tx2"/>
          </a:solidFill>
          <a:latin typeface="Bookman Old Style" charset="0"/>
          <a:ea typeface="ＭＳ Ｐゴシック" charset="0"/>
          <a:cs typeface="ＭＳ Ｐゴシック" charset="0"/>
        </a:defRPr>
      </a:lvl9pPr>
    </p:titleStyle>
    <p:bodyStyle>
      <a:lvl1pPr marL="272994" indent="-272994" algn="l" rtl="0" eaLnBrk="0" fontAlgn="base" hangingPunct="0">
        <a:spcBef>
          <a:spcPts val="600"/>
        </a:spcBef>
        <a:spcAft>
          <a:spcPct val="0"/>
        </a:spcAft>
        <a:buClr>
          <a:schemeClr val="accent1"/>
        </a:buClr>
        <a:buSzPct val="76000"/>
        <a:buFont typeface="Wingdings 3" charset="0"/>
        <a:buChar char=""/>
        <a:defRPr sz="2600" kern="1200">
          <a:solidFill>
            <a:schemeClr val="tx1"/>
          </a:solidFill>
          <a:latin typeface="+mn-lt"/>
          <a:ea typeface="ＭＳ Ｐゴシック" charset="0"/>
          <a:cs typeface="ＭＳ Ｐゴシック" charset="0"/>
        </a:defRPr>
      </a:lvl1pPr>
      <a:lvl2pPr marL="547576" indent="-272994" algn="l" rtl="0" eaLnBrk="0" fontAlgn="base" hangingPunct="0">
        <a:spcBef>
          <a:spcPts val="500"/>
        </a:spcBef>
        <a:spcAft>
          <a:spcPct val="0"/>
        </a:spcAft>
        <a:buClr>
          <a:schemeClr val="accent2"/>
        </a:buClr>
        <a:buSzPct val="76000"/>
        <a:buFont typeface="Wingdings 3" charset="0"/>
        <a:buChar char=""/>
        <a:defRPr sz="2300" kern="1200">
          <a:solidFill>
            <a:schemeClr val="tx2"/>
          </a:solidFill>
          <a:latin typeface="+mn-lt"/>
          <a:ea typeface="ＭＳ Ｐゴシック" charset="0"/>
          <a:cs typeface="+mn-cs"/>
        </a:defRPr>
      </a:lvl2pPr>
      <a:lvl3pPr marL="822157" indent="-228552" algn="l" rtl="0" eaLnBrk="0" fontAlgn="base" hangingPunct="0">
        <a:spcBef>
          <a:spcPts val="500"/>
        </a:spcBef>
        <a:spcAft>
          <a:spcPct val="0"/>
        </a:spcAft>
        <a:buClr>
          <a:srgbClr val="BCBCBC"/>
        </a:buClr>
        <a:buSzPct val="76000"/>
        <a:buFont typeface="Wingdings 3" charset="0"/>
        <a:buChar char=""/>
        <a:defRPr sz="2000" kern="1200">
          <a:solidFill>
            <a:schemeClr val="tx1"/>
          </a:solidFill>
          <a:latin typeface="+mn-lt"/>
          <a:ea typeface="ＭＳ Ｐゴシック" charset="0"/>
          <a:cs typeface="+mn-cs"/>
        </a:defRPr>
      </a:lvl3pPr>
      <a:lvl4pPr marL="1096739" indent="-228552" algn="l" rtl="0" eaLnBrk="0" fontAlgn="base" hangingPunct="0">
        <a:spcBef>
          <a:spcPts val="400"/>
        </a:spcBef>
        <a:spcAft>
          <a:spcPct val="0"/>
        </a:spcAft>
        <a:buClr>
          <a:srgbClr val="8BA2B4"/>
        </a:buClr>
        <a:buSzPct val="70000"/>
        <a:buFont typeface="Wingdings" charset="0"/>
        <a:buChar char=""/>
        <a:defRPr kern="1200">
          <a:solidFill>
            <a:schemeClr val="tx1"/>
          </a:solidFill>
          <a:latin typeface="+mn-lt"/>
          <a:ea typeface="ＭＳ Ｐゴシック" charset="0"/>
          <a:cs typeface="+mn-cs"/>
        </a:defRPr>
      </a:lvl4pPr>
      <a:lvl5pPr marL="1371320" indent="-228552" algn="l" rtl="0" eaLnBrk="0" fontAlgn="base" hangingPunct="0">
        <a:spcBef>
          <a:spcPts val="300"/>
        </a:spcBef>
        <a:spcAft>
          <a:spcPct val="0"/>
        </a:spcAft>
        <a:buClr>
          <a:schemeClr val="accent2"/>
        </a:buClr>
        <a:buSzPct val="70000"/>
        <a:buFont typeface="Wingdings" charset="0"/>
        <a:buChar char=""/>
        <a:defRPr sz="1600" kern="1200">
          <a:solidFill>
            <a:schemeClr val="tx1"/>
          </a:solidFill>
          <a:latin typeface="+mn-lt"/>
          <a:ea typeface="ＭＳ Ｐゴシック" charset="0"/>
          <a:cs typeface="+mn-cs"/>
        </a:defRPr>
      </a:lvl5pPr>
      <a:lvl6pPr marL="1645583" indent="-182843"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426" indent="-182843"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268" indent="-182843"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111" indent="-182843"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106" algn="l" rtl="0" eaLnBrk="1" latinLnBrk="0" hangingPunct="1">
        <a:defRPr kumimoji="0" kern="1200">
          <a:solidFill>
            <a:schemeClr val="tx1"/>
          </a:solidFill>
          <a:latin typeface="+mn-lt"/>
          <a:ea typeface="+mn-ea"/>
          <a:cs typeface="+mn-cs"/>
        </a:defRPr>
      </a:lvl2pPr>
      <a:lvl3pPr marL="914212" algn="l" rtl="0" eaLnBrk="1" latinLnBrk="0" hangingPunct="1">
        <a:defRPr kumimoji="0" kern="1200">
          <a:solidFill>
            <a:schemeClr val="tx1"/>
          </a:solidFill>
          <a:latin typeface="+mn-lt"/>
          <a:ea typeface="+mn-ea"/>
          <a:cs typeface="+mn-cs"/>
        </a:defRPr>
      </a:lvl3pPr>
      <a:lvl4pPr marL="1371320" algn="l" rtl="0" eaLnBrk="1" latinLnBrk="0" hangingPunct="1">
        <a:defRPr kumimoji="0" kern="1200">
          <a:solidFill>
            <a:schemeClr val="tx1"/>
          </a:solidFill>
          <a:latin typeface="+mn-lt"/>
          <a:ea typeface="+mn-ea"/>
          <a:cs typeface="+mn-cs"/>
        </a:defRPr>
      </a:lvl4pPr>
      <a:lvl5pPr marL="1828426" algn="l" rtl="0" eaLnBrk="1" latinLnBrk="0" hangingPunct="1">
        <a:defRPr kumimoji="0" kern="1200">
          <a:solidFill>
            <a:schemeClr val="tx1"/>
          </a:solidFill>
          <a:latin typeface="+mn-lt"/>
          <a:ea typeface="+mn-ea"/>
          <a:cs typeface="+mn-cs"/>
        </a:defRPr>
      </a:lvl5pPr>
      <a:lvl6pPr marL="2285532" algn="l" rtl="0" eaLnBrk="1" latinLnBrk="0" hangingPunct="1">
        <a:defRPr kumimoji="0" kern="1200">
          <a:solidFill>
            <a:schemeClr val="tx1"/>
          </a:solidFill>
          <a:latin typeface="+mn-lt"/>
          <a:ea typeface="+mn-ea"/>
          <a:cs typeface="+mn-cs"/>
        </a:defRPr>
      </a:lvl6pPr>
      <a:lvl7pPr marL="2742640" algn="l" rtl="0" eaLnBrk="1" latinLnBrk="0" hangingPunct="1">
        <a:defRPr kumimoji="0" kern="1200">
          <a:solidFill>
            <a:schemeClr val="tx1"/>
          </a:solidFill>
          <a:latin typeface="+mn-lt"/>
          <a:ea typeface="+mn-ea"/>
          <a:cs typeface="+mn-cs"/>
        </a:defRPr>
      </a:lvl7pPr>
      <a:lvl8pPr marL="3199744" algn="l" rtl="0" eaLnBrk="1" latinLnBrk="0" hangingPunct="1">
        <a:defRPr kumimoji="0" kern="1200">
          <a:solidFill>
            <a:schemeClr val="tx1"/>
          </a:solidFill>
          <a:latin typeface="+mn-lt"/>
          <a:ea typeface="+mn-ea"/>
          <a:cs typeface="+mn-cs"/>
        </a:defRPr>
      </a:lvl8pPr>
      <a:lvl9pPr marL="3656852"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4" Type="http://schemas.microsoft.com/office/2007/relationships/hdphoto" Target="../media/hdphoto3.wdp"/><Relationship Id="rId5"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4.xml"/><Relationship Id="rId2" Type="http://schemas.openxmlformats.org/officeDocument/2006/relationships/image" Target="../media/image3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microsoft.com/office/2007/relationships/hdphoto" Target="../media/hdphoto1.wdp"/><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tiff"/><Relationship Id="rId9"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4.png"/><Relationship Id="rId3"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 Id="rId3" Type="http://schemas.openxmlformats.org/officeDocument/2006/relationships/image" Target="../media/image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 Id="rId3"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6.xml"/><Relationship Id="rId2"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72.png"/><Relationship Id="rId5" Type="http://schemas.openxmlformats.org/officeDocument/2006/relationships/image" Target="../media/image73.gif"/><Relationship Id="rId6" Type="http://schemas.openxmlformats.org/officeDocument/2006/relationships/image" Target="../media/image74.gif"/><Relationship Id="rId7" Type="http://schemas.openxmlformats.org/officeDocument/2006/relationships/image" Target="../media/image75.png"/><Relationship Id="rId1" Type="http://schemas.microsoft.com/office/2007/relationships/media" Target="../media/media1.mov"/><Relationship Id="rId2" Type="http://schemas.openxmlformats.org/officeDocument/2006/relationships/video" Target="../media/media1.mov"/></Relationships>
</file>

<file path=ppt/slides/_rels/slide58.xml.rels><?xml version="1.0" encoding="UTF-8" standalone="yes"?>
<Relationships xmlns="http://schemas.openxmlformats.org/package/2006/relationships"><Relationship Id="rId3" Type="http://schemas.openxmlformats.org/officeDocument/2006/relationships/hyperlink" Target="https://www.ncbi.nlm.nih.gov/books/NBK1734/" TargetMode="External"/><Relationship Id="rId4" Type="http://schemas.openxmlformats.org/officeDocument/2006/relationships/hyperlink" Target="https://www.ncbi.nlm.nih.gov/home/tutorials/" TargetMode="External"/><Relationship Id="rId5" Type="http://schemas.openxmlformats.org/officeDocument/2006/relationships/hyperlink" Target="https://www.ncbi.nlm.nih.gov/Class/BLAST/blast_course.short.html" TargetMode="External"/><Relationship Id="rId6" Type="http://schemas.openxmlformats.org/officeDocument/2006/relationships/hyperlink" Target="http://www.ebi.ac.uk/sites/ebi.ac.uk/files/content.ebi.ac.uk/materials/2012/120508_Rotterdam/sequence_searching_alignments_cowley.2012.pptx" TargetMode="External"/><Relationship Id="rId1" Type="http://schemas.openxmlformats.org/officeDocument/2006/relationships/slideLayout" Target="../slideLayouts/slideLayout2.xml"/><Relationship Id="rId2" Type="http://schemas.openxmlformats.org/officeDocument/2006/relationships/hyperlink" Target="https://www.ncbi.nlm.nih.gov/books/NBK2026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2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 Id="rId3"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E64DAB-839C-8E36-6025-D379B7E54F20}"/>
              </a:ext>
            </a:extLst>
          </p:cNvPr>
          <p:cNvSpPr>
            <a:spLocks noGrp="1"/>
          </p:cNvSpPr>
          <p:nvPr>
            <p:ph type="ctrTitle"/>
          </p:nvPr>
        </p:nvSpPr>
        <p:spPr>
          <a:xfrm>
            <a:off x="1219200" y="3165231"/>
            <a:ext cx="6858000" cy="825500"/>
          </a:xfrm>
        </p:spPr>
        <p:txBody>
          <a:bodyPr/>
          <a:lstStyle/>
          <a:p>
            <a:r>
              <a:rPr lang="en-GB" sz="2800" dirty="0"/>
              <a:t>Sequence </a:t>
            </a:r>
            <a:r>
              <a:rPr lang="en-GB" sz="2800" dirty="0" smtClean="0"/>
              <a:t>Homology</a:t>
            </a:r>
            <a:br>
              <a:rPr lang="en-GB" sz="2800" dirty="0" smtClean="0"/>
            </a:br>
            <a:r>
              <a:rPr lang="en-GB" sz="2800" i="1" dirty="0" smtClean="0"/>
              <a:t>A Rough Guide</a:t>
            </a:r>
            <a:endParaRPr lang="en-GB" sz="2800" i="1" dirty="0"/>
          </a:p>
        </p:txBody>
      </p:sp>
      <p:sp>
        <p:nvSpPr>
          <p:cNvPr id="3" name="Subtitle 2">
            <a:extLst>
              <a:ext uri="{FF2B5EF4-FFF2-40B4-BE49-F238E27FC236}">
                <a16:creationId xmlns="" xmlns:a16="http://schemas.microsoft.com/office/drawing/2014/main" id="{CA4B720B-8D29-095D-8865-5F6C242433C3}"/>
              </a:ext>
            </a:extLst>
          </p:cNvPr>
          <p:cNvSpPr>
            <a:spLocks noGrp="1"/>
          </p:cNvSpPr>
          <p:nvPr>
            <p:ph type="subTitle" idx="1"/>
          </p:nvPr>
        </p:nvSpPr>
        <p:spPr/>
        <p:txBody>
          <a:bodyPr/>
          <a:lstStyle/>
          <a:p>
            <a:r>
              <a:rPr lang="en-GB" dirty="0" smtClean="0"/>
              <a:t>Mark Pallen</a:t>
            </a:r>
            <a:endParaRPr lang="en-GB" dirty="0"/>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36011" y="641188"/>
            <a:ext cx="3760987" cy="1861464"/>
          </a:xfrm>
          <a:prstGeom prst="rect">
            <a:avLst/>
          </a:prstGeom>
          <a:solidFill>
            <a:srgbClr val="FFFFFF">
              <a:shade val="85000"/>
            </a:srgbClr>
          </a:solidFill>
          <a:ln w="38100" cap="sq" cmpd="sng">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a:extLst>
              <a:ext uri="{FF2B5EF4-FFF2-40B4-BE49-F238E27FC236}">
                <a16:creationId xmlns="" xmlns:a16="http://schemas.microsoft.com/office/drawing/2014/main" id="{3CFB3A01-59AA-6395-021C-29FD783FE645}"/>
              </a:ext>
            </a:extLst>
          </p:cNvPr>
          <p:cNvPicPr>
            <a:picLocks noChangeAspect="1"/>
          </p:cNvPicPr>
          <p:nvPr/>
        </p:nvPicPr>
        <p:blipFill>
          <a:blip r:embed="rId3"/>
          <a:stretch>
            <a:fillRect/>
          </a:stretch>
        </p:blipFill>
        <p:spPr>
          <a:xfrm>
            <a:off x="639392" y="424414"/>
            <a:ext cx="3032760" cy="2182668"/>
          </a:xfrm>
          <a:prstGeom prst="rect">
            <a:avLst/>
          </a:prstGeom>
        </p:spPr>
      </p:pic>
    </p:spTree>
    <p:extLst>
      <p:ext uri="{BB962C8B-B14F-4D97-AF65-F5344CB8AC3E}">
        <p14:creationId xmlns:p14="http://schemas.microsoft.com/office/powerpoint/2010/main" val="819108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3BFB8E-422F-0A25-186A-611C52BB544F}"/>
              </a:ext>
            </a:extLst>
          </p:cNvPr>
          <p:cNvSpPr>
            <a:spLocks noGrp="1"/>
          </p:cNvSpPr>
          <p:nvPr>
            <p:ph type="title"/>
          </p:nvPr>
        </p:nvSpPr>
        <p:spPr/>
        <p:txBody>
          <a:bodyPr/>
          <a:lstStyle/>
          <a:p>
            <a:r>
              <a:rPr lang="en-GB" dirty="0"/>
              <a:t>Darwin on Homology</a:t>
            </a:r>
          </a:p>
        </p:txBody>
      </p:sp>
      <p:sp>
        <p:nvSpPr>
          <p:cNvPr id="3" name="Content Placeholder 2">
            <a:extLst>
              <a:ext uri="{FF2B5EF4-FFF2-40B4-BE49-F238E27FC236}">
                <a16:creationId xmlns="" xmlns:a16="http://schemas.microsoft.com/office/drawing/2014/main" id="{72B61507-BDF5-8950-DF79-857BA3B24E2A}"/>
              </a:ext>
            </a:extLst>
          </p:cNvPr>
          <p:cNvSpPr>
            <a:spLocks noGrp="1"/>
          </p:cNvSpPr>
          <p:nvPr>
            <p:ph sz="quarter" idx="1"/>
          </p:nvPr>
        </p:nvSpPr>
        <p:spPr/>
        <p:txBody>
          <a:bodyPr/>
          <a:lstStyle/>
          <a:p>
            <a:pPr algn="l"/>
            <a:r>
              <a:rPr lang="en-GB" sz="1100" b="0" i="0" u="none" strike="noStrike" dirty="0">
                <a:solidFill>
                  <a:srgbClr val="000000"/>
                </a:solidFill>
                <a:effectLst/>
                <a:latin typeface="Verdana" panose="020B0604030504040204" pitchFamily="34" charset="0"/>
              </a:rPr>
              <a:t>Nothing can be more hopeless than to attempt to explain this similarity of pattern in members of the same class, by utility or by the doctrine of final causes. The hopelessness of the attempt has been expressly admitted by Owen in his most interesting work on the 'Nature of Limbs.' On the ordinary view of the independent creation of each being, we can only say that so it is;—that it has so pleased the Creator to construct each animal and plant.</a:t>
            </a:r>
          </a:p>
          <a:p>
            <a:r>
              <a:rPr lang="en-GB" sz="1100" b="0" i="0" u="none" strike="noStrike" dirty="0">
                <a:solidFill>
                  <a:srgbClr val="000000"/>
                </a:solidFill>
                <a:effectLst/>
                <a:latin typeface="Verdana" panose="020B0604030504040204" pitchFamily="34" charset="0"/>
              </a:rPr>
              <a:t>The explanation is manifest on the theory of the natural selection of successive slight modifications,—each modification being profitable in some way to the modified form, but often affecting by correlation of growth other parts of the organisation. In changes of this nature, there will be little or no tendency to modify the original pattern, or to transpose parts. The bones of a limb might be shortened and widened to any extent, and become gradually enveloped in thick membrane, so as to serve as a fin; or a webbed foot might have all its bones, or certain bones, lengthened to any extent, and the membrane connecting them increased to any extent, so as to serve as a wing: </a:t>
            </a:r>
            <a:r>
              <a:rPr lang="en-GB" sz="1100" b="0" i="0" u="none" strike="noStrike" dirty="0">
                <a:solidFill>
                  <a:srgbClr val="FF0000"/>
                </a:solidFill>
                <a:effectLst/>
                <a:latin typeface="Verdana" panose="020B0604030504040204" pitchFamily="34" charset="0"/>
              </a:rPr>
              <a:t>yet in all this great amount of modification there will be no tendency to alter the framework of bones or the relative connexion of the several parts</a:t>
            </a:r>
            <a:r>
              <a:rPr lang="en-GB" sz="1100" b="0" i="0" u="none" strike="noStrike" dirty="0">
                <a:solidFill>
                  <a:srgbClr val="000000"/>
                </a:solidFill>
                <a:effectLst/>
                <a:latin typeface="Verdana" panose="020B0604030504040204" pitchFamily="34" charset="0"/>
              </a:rPr>
              <a:t>. If we suppose that the ancient progenitor, the archetype as it may be called, of all mammals, had its limbs constructed on the existing general pattern, for whatever purpose they served, we can at once perceive the plain signification of the homologous construction of the limbs throughout the whole class. So with the mouths of insects, we have only to suppose that their common progenitor had an upper lip, mandibles, and two pair of </a:t>
            </a:r>
            <a:r>
              <a:rPr lang="en-GB" sz="1100" b="0" i="0" u="none" strike="noStrike" dirty="0" err="1">
                <a:solidFill>
                  <a:srgbClr val="000000"/>
                </a:solidFill>
                <a:effectLst/>
                <a:latin typeface="Verdana" panose="020B0604030504040204" pitchFamily="34" charset="0"/>
              </a:rPr>
              <a:t>maxillæ</a:t>
            </a:r>
            <a:r>
              <a:rPr lang="en-GB" sz="1100" b="0" i="0" u="none" strike="noStrike" dirty="0">
                <a:solidFill>
                  <a:srgbClr val="000000"/>
                </a:solidFill>
                <a:effectLst/>
                <a:latin typeface="Verdana" panose="020B0604030504040204" pitchFamily="34" charset="0"/>
              </a:rPr>
              <a:t>, these parts being perhaps very simple in form; and then natural selection will account for the infinite diversity in structure and function of the mouths of insects. Nevertheless, it is conceivable that the </a:t>
            </a:r>
            <a:r>
              <a:rPr lang="en-GB" sz="1100" b="0" i="0" u="none" strike="noStrike" dirty="0">
                <a:solidFill>
                  <a:srgbClr val="FF0000"/>
                </a:solidFill>
                <a:effectLst/>
                <a:latin typeface="Verdana" panose="020B0604030504040204" pitchFamily="34" charset="0"/>
              </a:rPr>
              <a:t>general pattern of an organ might become so much obscured as to be finally lost</a:t>
            </a:r>
            <a:r>
              <a:rPr lang="en-GB" sz="1100" b="0" i="0" u="none" strike="noStrike" dirty="0">
                <a:solidFill>
                  <a:srgbClr val="000000"/>
                </a:solidFill>
                <a:effectLst/>
                <a:latin typeface="Verdana" panose="020B0604030504040204" pitchFamily="34" charset="0"/>
              </a:rPr>
              <a:t>, by the atrophy and ultimately by the complete abortion of certain parts, by the soldering together of other parts, and by the doubling or multiplication of others,—variations which we know to be within the limits of </a:t>
            </a:r>
            <a:r>
              <a:rPr lang="en-GB" sz="1100" b="0" i="0" u="none" strike="noStrike" dirty="0" smtClean="0">
                <a:solidFill>
                  <a:srgbClr val="000000"/>
                </a:solidFill>
                <a:effectLst/>
                <a:latin typeface="Verdana" panose="020B0604030504040204" pitchFamily="34" charset="0"/>
              </a:rPr>
              <a:t>possibility.</a:t>
            </a:r>
            <a:endParaRPr lang="en-GB" sz="1200" dirty="0"/>
          </a:p>
        </p:txBody>
      </p:sp>
      <p:sp>
        <p:nvSpPr>
          <p:cNvPr id="5" name="TextBox 4">
            <a:extLst>
              <a:ext uri="{FF2B5EF4-FFF2-40B4-BE49-F238E27FC236}">
                <a16:creationId xmlns="" xmlns:a16="http://schemas.microsoft.com/office/drawing/2014/main" id="{BE3371E4-C99B-6B61-117F-C6C506CF1EFD}"/>
              </a:ext>
            </a:extLst>
          </p:cNvPr>
          <p:cNvSpPr txBox="1"/>
          <p:nvPr/>
        </p:nvSpPr>
        <p:spPr>
          <a:xfrm>
            <a:off x="1691640" y="5311004"/>
            <a:ext cx="7452360" cy="276999"/>
          </a:xfrm>
          <a:prstGeom prst="rect">
            <a:avLst/>
          </a:prstGeom>
          <a:noFill/>
        </p:spPr>
        <p:txBody>
          <a:bodyPr wrap="square">
            <a:spAutoFit/>
          </a:bodyPr>
          <a:lstStyle/>
          <a:p>
            <a:r>
              <a:rPr lang="en-GB" sz="1200" dirty="0"/>
              <a:t>http://</a:t>
            </a:r>
            <a:r>
              <a:rPr lang="en-GB" sz="1200" dirty="0" err="1"/>
              <a:t>darwin-online.org.uk</a:t>
            </a:r>
            <a:r>
              <a:rPr lang="en-GB" sz="1200" dirty="0"/>
              <a:t>/content/</a:t>
            </a:r>
            <a:r>
              <a:rPr lang="en-GB" sz="1200" dirty="0" err="1"/>
              <a:t>frameset?pageseq</a:t>
            </a:r>
            <a:r>
              <a:rPr lang="en-GB" sz="1200" dirty="0"/>
              <a:t>=452&amp;itemID=F373&amp;viewtype=side</a:t>
            </a:r>
          </a:p>
        </p:txBody>
      </p:sp>
    </p:spTree>
    <p:extLst>
      <p:ext uri="{BB962C8B-B14F-4D97-AF65-F5344CB8AC3E}">
        <p14:creationId xmlns:p14="http://schemas.microsoft.com/office/powerpoint/2010/main" val="383832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3BFB8E-422F-0A25-186A-611C52BB544F}"/>
              </a:ext>
            </a:extLst>
          </p:cNvPr>
          <p:cNvSpPr>
            <a:spLocks noGrp="1"/>
          </p:cNvSpPr>
          <p:nvPr>
            <p:ph type="title"/>
          </p:nvPr>
        </p:nvSpPr>
        <p:spPr/>
        <p:txBody>
          <a:bodyPr/>
          <a:lstStyle/>
          <a:p>
            <a:r>
              <a:rPr lang="en-GB" dirty="0"/>
              <a:t>Darwin on Homology</a:t>
            </a:r>
          </a:p>
        </p:txBody>
      </p:sp>
      <p:sp>
        <p:nvSpPr>
          <p:cNvPr id="3" name="Content Placeholder 2">
            <a:extLst>
              <a:ext uri="{FF2B5EF4-FFF2-40B4-BE49-F238E27FC236}">
                <a16:creationId xmlns="" xmlns:a16="http://schemas.microsoft.com/office/drawing/2014/main" id="{72B61507-BDF5-8950-DF79-857BA3B24E2A}"/>
              </a:ext>
            </a:extLst>
          </p:cNvPr>
          <p:cNvSpPr>
            <a:spLocks noGrp="1"/>
          </p:cNvSpPr>
          <p:nvPr>
            <p:ph sz="quarter" idx="1"/>
          </p:nvPr>
        </p:nvSpPr>
        <p:spPr>
          <a:xfrm>
            <a:off x="457200" y="1016000"/>
            <a:ext cx="4462272" cy="3400552"/>
          </a:xfrm>
        </p:spPr>
        <p:txBody>
          <a:bodyPr/>
          <a:lstStyle/>
          <a:p>
            <a:pPr algn="l"/>
            <a:r>
              <a:rPr lang="en-GB" sz="900" b="0" i="0" u="none" strike="noStrike" dirty="0">
                <a:solidFill>
                  <a:srgbClr val="000000"/>
                </a:solidFill>
                <a:effectLst/>
                <a:latin typeface="Verdana" panose="020B0604030504040204" pitchFamily="34" charset="0"/>
              </a:rPr>
              <a:t>There is another and equally curious branch of the present subject; namely, the comparison not of the same part in different members of a class, but of the </a:t>
            </a:r>
            <a:r>
              <a:rPr lang="en-GB" sz="900" b="0" i="0" u="none" strike="noStrike" dirty="0">
                <a:solidFill>
                  <a:srgbClr val="FF0000"/>
                </a:solidFill>
                <a:effectLst/>
                <a:latin typeface="Verdana" panose="020B0604030504040204" pitchFamily="34" charset="0"/>
              </a:rPr>
              <a:t>different parts or organs in the same individual. </a:t>
            </a:r>
            <a:r>
              <a:rPr lang="en-GB" sz="900" b="0" i="0" u="none" strike="noStrike" dirty="0">
                <a:solidFill>
                  <a:srgbClr val="000000"/>
                </a:solidFill>
                <a:effectLst/>
                <a:latin typeface="Verdana" panose="020B0604030504040204" pitchFamily="34" charset="0"/>
              </a:rPr>
              <a:t>Most physiologists believe that the bones of the skull are homologous with—that is correspond in number and in relative connexion with—the elemental parts of a certain number of </a:t>
            </a:r>
            <a:r>
              <a:rPr lang="en-GB" sz="900" b="0" i="0" u="none" strike="noStrike" dirty="0" err="1">
                <a:solidFill>
                  <a:srgbClr val="000000"/>
                </a:solidFill>
                <a:effectLst/>
                <a:latin typeface="Verdana" panose="020B0604030504040204" pitchFamily="34" charset="0"/>
              </a:rPr>
              <a:t>vertebræ</a:t>
            </a:r>
            <a:r>
              <a:rPr lang="en-GB" sz="900" b="0" i="0" u="none" strike="noStrike" dirty="0">
                <a:solidFill>
                  <a:srgbClr val="000000"/>
                </a:solidFill>
                <a:effectLst/>
                <a:latin typeface="Verdana" panose="020B0604030504040204" pitchFamily="34" charset="0"/>
              </a:rPr>
              <a:t>. </a:t>
            </a:r>
          </a:p>
          <a:p>
            <a:pPr algn="l"/>
            <a:r>
              <a:rPr lang="en-GB" sz="900" b="0" i="0" u="none" strike="noStrike" dirty="0">
                <a:solidFill>
                  <a:srgbClr val="000000"/>
                </a:solidFill>
                <a:effectLst/>
                <a:latin typeface="Verdana" panose="020B0604030504040204" pitchFamily="34" charset="0"/>
              </a:rPr>
              <a:t>On the theory of natural selection, we can satisfactorily answer these questions. In the vertebrata, we see a series of internal </a:t>
            </a:r>
            <a:r>
              <a:rPr lang="en-GB" sz="900" b="0" i="0" u="none" strike="noStrike" dirty="0" err="1">
                <a:solidFill>
                  <a:srgbClr val="000000"/>
                </a:solidFill>
                <a:effectLst/>
                <a:latin typeface="Verdana" panose="020B0604030504040204" pitchFamily="34" charset="0"/>
              </a:rPr>
              <a:t>vertebræ</a:t>
            </a:r>
            <a:r>
              <a:rPr lang="en-GB" sz="900" b="0" i="0" u="none" strike="noStrike" dirty="0">
                <a:solidFill>
                  <a:srgbClr val="000000"/>
                </a:solidFill>
                <a:effectLst/>
                <a:latin typeface="Verdana" panose="020B0604030504040204" pitchFamily="34" charset="0"/>
              </a:rPr>
              <a:t> bearing certain processes and appendages; in the articulata, we see the body divided into a series of segments, bearing external appendages; and in flowering plants, we see a series of successive spiral whorls of leaves. An indefinite repetition of the same part or organ is the common characteristic (as Owen has observed) of all low or little-modified forms; therefore we may readily believe that the unknown progenitor of the vertebrata possessed many </a:t>
            </a:r>
            <a:r>
              <a:rPr lang="en-GB" sz="900" b="0" i="0" u="none" strike="noStrike" dirty="0" err="1">
                <a:solidFill>
                  <a:srgbClr val="000000"/>
                </a:solidFill>
                <a:effectLst/>
                <a:latin typeface="Verdana" panose="020B0604030504040204" pitchFamily="34" charset="0"/>
              </a:rPr>
              <a:t>vertebræ</a:t>
            </a:r>
            <a:r>
              <a:rPr lang="en-GB" sz="900" b="0" i="0" u="none" strike="noStrike" dirty="0">
                <a:solidFill>
                  <a:srgbClr val="000000"/>
                </a:solidFill>
                <a:effectLst/>
                <a:latin typeface="Verdana" panose="020B0604030504040204" pitchFamily="34" charset="0"/>
              </a:rPr>
              <a:t>; the unknown progenitor of the articulata, many segments; and the unknown progenitor of flowering plants, many spiral whorls of leaves. We have formerly seen that parts many times repeated are eminently liable to vary in number and structure; consequently it is quite probable that</a:t>
            </a:r>
            <a:r>
              <a:rPr lang="en-GB" sz="900" dirty="0">
                <a:solidFill>
                  <a:srgbClr val="000000"/>
                </a:solidFill>
                <a:latin typeface="Verdana" panose="020B0604030504040204" pitchFamily="34" charset="0"/>
              </a:rPr>
              <a:t> </a:t>
            </a:r>
            <a:r>
              <a:rPr lang="en-GB" sz="900" b="0" i="0" u="none" strike="noStrike" dirty="0">
                <a:solidFill>
                  <a:srgbClr val="FF0000"/>
                </a:solidFill>
                <a:effectLst/>
                <a:latin typeface="Verdana" panose="020B0604030504040204" pitchFamily="34" charset="0"/>
              </a:rPr>
              <a:t>natural selection, during a long-continued course of modification, should have seized on a certain number of the primordially similar elements, many times repeated, and have adapted them to the most diverse purposes</a:t>
            </a:r>
            <a:r>
              <a:rPr lang="en-GB" sz="900" b="0" i="0" u="none" strike="noStrike" dirty="0">
                <a:solidFill>
                  <a:srgbClr val="000000"/>
                </a:solidFill>
                <a:effectLst/>
                <a:latin typeface="Verdana" panose="020B0604030504040204" pitchFamily="34" charset="0"/>
              </a:rPr>
              <a:t>. And as the whole amount of modification will have been effected by slight successive steps, we need not wonder at discovering in such parts or organs, a </a:t>
            </a:r>
            <a:r>
              <a:rPr lang="en-GB" sz="900" b="0" i="0" u="none" strike="noStrike" dirty="0">
                <a:solidFill>
                  <a:srgbClr val="FF0000"/>
                </a:solidFill>
                <a:effectLst/>
                <a:latin typeface="Verdana" panose="020B0604030504040204" pitchFamily="34" charset="0"/>
              </a:rPr>
              <a:t>certain degree of fundamental resemblance, retained by the strong principle of inheritance</a:t>
            </a:r>
            <a:r>
              <a:rPr lang="en-GB" sz="900" b="0" i="0" u="none" strike="noStrike" dirty="0">
                <a:solidFill>
                  <a:srgbClr val="000000"/>
                </a:solidFill>
                <a:effectLst/>
                <a:latin typeface="Verdana" panose="020B0604030504040204" pitchFamily="34" charset="0"/>
              </a:rPr>
              <a:t>.</a:t>
            </a:r>
          </a:p>
          <a:p>
            <a:endParaRPr lang="en-GB" sz="900" b="0" i="0" u="none" strike="noStrike" dirty="0">
              <a:solidFill>
                <a:srgbClr val="000000"/>
              </a:solidFill>
              <a:effectLst/>
              <a:latin typeface="Verdana" panose="020B0604030504040204" pitchFamily="34" charset="0"/>
            </a:endParaRPr>
          </a:p>
          <a:p>
            <a:endParaRPr lang="en-GB" sz="900" dirty="0"/>
          </a:p>
        </p:txBody>
      </p:sp>
      <p:pic>
        <p:nvPicPr>
          <p:cNvPr id="4" name="Picture 3">
            <a:extLst>
              <a:ext uri="{FF2B5EF4-FFF2-40B4-BE49-F238E27FC236}">
                <a16:creationId xmlns="" xmlns:a16="http://schemas.microsoft.com/office/drawing/2014/main" id="{83CE23E0-7432-ACC3-72DC-209EDDD614C5}"/>
              </a:ext>
            </a:extLst>
          </p:cNvPr>
          <p:cNvPicPr>
            <a:picLocks noChangeAspect="1"/>
          </p:cNvPicPr>
          <p:nvPr/>
        </p:nvPicPr>
        <p:blipFill>
          <a:blip r:embed="rId2"/>
          <a:stretch>
            <a:fillRect/>
          </a:stretch>
        </p:blipFill>
        <p:spPr>
          <a:xfrm>
            <a:off x="5138928" y="1273876"/>
            <a:ext cx="3747262" cy="2937720"/>
          </a:xfrm>
          <a:prstGeom prst="rect">
            <a:avLst/>
          </a:prstGeom>
        </p:spPr>
      </p:pic>
      <p:sp>
        <p:nvSpPr>
          <p:cNvPr id="5" name="TextBox 4"/>
          <p:cNvSpPr txBox="1"/>
          <p:nvPr/>
        </p:nvSpPr>
        <p:spPr>
          <a:xfrm>
            <a:off x="5494947" y="4518269"/>
            <a:ext cx="2422095" cy="369332"/>
          </a:xfrm>
          <a:prstGeom prst="rect">
            <a:avLst/>
          </a:prstGeom>
          <a:noFill/>
        </p:spPr>
        <p:txBody>
          <a:bodyPr wrap="none" rtlCol="0">
            <a:spAutoFit/>
          </a:bodyPr>
          <a:lstStyle/>
          <a:p>
            <a:r>
              <a:rPr lang="en-GB" dirty="0" smtClean="0"/>
              <a:t>Now called “</a:t>
            </a:r>
            <a:r>
              <a:rPr lang="en-GB" dirty="0" err="1" smtClean="0"/>
              <a:t>paralogy</a:t>
            </a:r>
            <a:r>
              <a:rPr lang="en-GB" dirty="0" smtClean="0"/>
              <a:t>”</a:t>
            </a:r>
            <a:endParaRPr lang="en-GB" dirty="0"/>
          </a:p>
        </p:txBody>
      </p:sp>
    </p:spTree>
    <p:extLst>
      <p:ext uri="{BB962C8B-B14F-4D97-AF65-F5344CB8AC3E}">
        <p14:creationId xmlns:p14="http://schemas.microsoft.com/office/powerpoint/2010/main" val="15708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1859 to 1959: </a:t>
            </a:r>
            <a:r>
              <a:rPr lang="en-US" i="1" dirty="0" smtClean="0"/>
              <a:t>Genetics</a:t>
            </a:r>
            <a:endParaRPr lang="en-US" i="1" dirty="0"/>
          </a:p>
        </p:txBody>
      </p:sp>
      <p:sp>
        <p:nvSpPr>
          <p:cNvPr id="5" name="Content Placeholder 4"/>
          <p:cNvSpPr>
            <a:spLocks noGrp="1"/>
          </p:cNvSpPr>
          <p:nvPr>
            <p:ph sz="quarter" idx="1"/>
          </p:nvPr>
        </p:nvSpPr>
        <p:spPr>
          <a:xfrm>
            <a:off x="457217" y="1016000"/>
            <a:ext cx="5563347" cy="4114800"/>
          </a:xfrm>
        </p:spPr>
        <p:txBody>
          <a:bodyPr/>
          <a:lstStyle/>
          <a:p>
            <a:r>
              <a:rPr lang="en-US" sz="2400" dirty="0" smtClean="0"/>
              <a:t>1860s</a:t>
            </a:r>
          </a:p>
          <a:p>
            <a:pPr lvl="1"/>
            <a:r>
              <a:rPr lang="en-US" sz="2000" dirty="0" smtClean="0"/>
              <a:t>Mendel</a:t>
            </a:r>
            <a:r>
              <a:rPr lang="ja-JP" altLang="en-US" sz="2000" dirty="0" smtClean="0"/>
              <a:t>’</a:t>
            </a:r>
            <a:r>
              <a:rPr lang="en-US" sz="2000" dirty="0" smtClean="0"/>
              <a:t>s experiments on peas </a:t>
            </a:r>
          </a:p>
          <a:p>
            <a:r>
              <a:rPr lang="en-US" sz="2400" dirty="0" smtClean="0"/>
              <a:t>1900s onwards</a:t>
            </a:r>
          </a:p>
          <a:p>
            <a:pPr lvl="1"/>
            <a:r>
              <a:rPr lang="en-US" sz="2000" dirty="0" smtClean="0"/>
              <a:t>Rediscovery </a:t>
            </a:r>
            <a:r>
              <a:rPr lang="en-US" sz="2000" dirty="0"/>
              <a:t>of Mendel </a:t>
            </a:r>
            <a:r>
              <a:rPr lang="en-US" sz="2000" dirty="0" smtClean="0"/>
              <a:t>(de </a:t>
            </a:r>
            <a:r>
              <a:rPr lang="en-US" sz="2000" dirty="0" err="1" smtClean="0"/>
              <a:t>Vries</a:t>
            </a:r>
            <a:r>
              <a:rPr lang="en-US" sz="2000" dirty="0" smtClean="0"/>
              <a:t>, </a:t>
            </a:r>
            <a:r>
              <a:rPr lang="en-US" sz="2000" dirty="0" err="1" smtClean="0"/>
              <a:t>Correns</a:t>
            </a:r>
            <a:r>
              <a:rPr lang="en-US" sz="2000" dirty="0" smtClean="0"/>
              <a:t>, Bateson</a:t>
            </a:r>
            <a:r>
              <a:rPr lang="en-US" sz="2000" dirty="0"/>
              <a:t>)</a:t>
            </a:r>
            <a:endParaRPr lang="en-US" sz="2000" dirty="0" smtClean="0"/>
          </a:p>
          <a:p>
            <a:pPr lvl="1"/>
            <a:r>
              <a:rPr lang="en-US" sz="2000" dirty="0" smtClean="0"/>
              <a:t>Soma/germ-line distinction (Weismann)</a:t>
            </a:r>
          </a:p>
          <a:p>
            <a:pPr lvl="1"/>
            <a:r>
              <a:rPr lang="en-US" sz="2000" dirty="0" smtClean="0"/>
              <a:t>Chromosomes; mutations (Morgan)</a:t>
            </a:r>
          </a:p>
          <a:p>
            <a:r>
              <a:rPr lang="en-US" sz="2400" dirty="0" smtClean="0"/>
              <a:t>1940s</a:t>
            </a:r>
          </a:p>
          <a:p>
            <a:pPr lvl="1"/>
            <a:r>
              <a:rPr lang="ja-JP" altLang="en-US" sz="2000" dirty="0" smtClean="0"/>
              <a:t>“</a:t>
            </a:r>
            <a:r>
              <a:rPr lang="en-US" sz="2000" dirty="0" smtClean="0"/>
              <a:t>Modern Synthesis</a:t>
            </a:r>
            <a:r>
              <a:rPr lang="ja-JP" altLang="en-US" sz="2000" dirty="0" smtClean="0"/>
              <a:t>”</a:t>
            </a:r>
            <a:r>
              <a:rPr lang="en-US" sz="2000" dirty="0" smtClean="0"/>
              <a:t> of Evolution and Genetics (Fisher, Haldane, Wright, </a:t>
            </a:r>
            <a:r>
              <a:rPr lang="en-US" sz="2000" dirty="0" err="1" smtClean="0"/>
              <a:t>Dodzhansky</a:t>
            </a:r>
            <a:r>
              <a:rPr lang="en-US" sz="2000" dirty="0" smtClean="0"/>
              <a:t>, </a:t>
            </a:r>
            <a:r>
              <a:rPr lang="en-US" sz="2000" dirty="0" err="1" smtClean="0"/>
              <a:t>Mayr</a:t>
            </a:r>
            <a:r>
              <a:rPr lang="en-US" sz="2000" dirty="0" smtClean="0"/>
              <a:t>)</a:t>
            </a:r>
            <a:endParaRPr lang="en-US" sz="2000" dirty="0"/>
          </a:p>
        </p:txBody>
      </p:sp>
      <p:pic>
        <p:nvPicPr>
          <p:cNvPr id="11" name="Picture 10"/>
          <p:cNvPicPr>
            <a:picLocks noChangeAspect="1"/>
          </p:cNvPicPr>
          <p:nvPr/>
        </p:nvPicPr>
        <p:blipFill>
          <a:blip r:embed="rId2"/>
          <a:stretch>
            <a:fillRect/>
          </a:stretch>
        </p:blipFill>
        <p:spPr>
          <a:xfrm>
            <a:off x="6044077" y="1244415"/>
            <a:ext cx="2642289" cy="2231266"/>
          </a:xfrm>
          <a:prstGeom prst="rect">
            <a:avLst/>
          </a:prstGeom>
        </p:spPr>
      </p:pic>
    </p:spTree>
    <p:extLst>
      <p:ext uri="{BB962C8B-B14F-4D97-AF65-F5344CB8AC3E}">
        <p14:creationId xmlns:p14="http://schemas.microsoft.com/office/powerpoint/2010/main" val="418388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1830s to 1959: </a:t>
            </a:r>
            <a:r>
              <a:rPr lang="en-US" i="1" dirty="0" smtClean="0"/>
              <a:t>Computing</a:t>
            </a:r>
            <a:endParaRPr lang="en-US" i="1" dirty="0"/>
          </a:p>
        </p:txBody>
      </p:sp>
      <p:sp>
        <p:nvSpPr>
          <p:cNvPr id="5" name="Content Placeholder 4"/>
          <p:cNvSpPr>
            <a:spLocks noGrp="1"/>
          </p:cNvSpPr>
          <p:nvPr>
            <p:ph sz="quarter" idx="1"/>
          </p:nvPr>
        </p:nvSpPr>
        <p:spPr/>
        <p:txBody>
          <a:bodyPr/>
          <a:lstStyle/>
          <a:p>
            <a:r>
              <a:rPr lang="en-US" sz="2400" dirty="0" smtClean="0"/>
              <a:t>1837</a:t>
            </a:r>
          </a:p>
          <a:p>
            <a:pPr lvl="1"/>
            <a:r>
              <a:rPr lang="en-US" sz="2000" dirty="0" smtClean="0"/>
              <a:t>Analytical Engine: Babbage</a:t>
            </a:r>
          </a:p>
          <a:p>
            <a:r>
              <a:rPr lang="en-US" sz="2400" dirty="0" smtClean="0"/>
              <a:t>1842</a:t>
            </a:r>
          </a:p>
          <a:p>
            <a:pPr lvl="1"/>
            <a:r>
              <a:rPr lang="en-US" sz="2000" dirty="0" smtClean="0"/>
              <a:t>Ada Lovelace: first program</a:t>
            </a:r>
          </a:p>
          <a:p>
            <a:r>
              <a:rPr lang="en-US" sz="2400" dirty="0" smtClean="0"/>
              <a:t>1854 </a:t>
            </a:r>
          </a:p>
          <a:p>
            <a:pPr lvl="1"/>
            <a:r>
              <a:rPr lang="en-US" sz="2000" dirty="0" smtClean="0"/>
              <a:t>Boolean algebra</a:t>
            </a:r>
          </a:p>
          <a:p>
            <a:r>
              <a:rPr lang="en-US" sz="2400" dirty="0" smtClean="0"/>
              <a:t>1936</a:t>
            </a:r>
          </a:p>
          <a:p>
            <a:pPr lvl="1"/>
            <a:r>
              <a:rPr lang="en-US" sz="2000" dirty="0" smtClean="0"/>
              <a:t>Turing machines</a:t>
            </a:r>
          </a:p>
          <a:p>
            <a:r>
              <a:rPr lang="en-US" sz="2400" dirty="0" smtClean="0"/>
              <a:t>1950s</a:t>
            </a:r>
          </a:p>
          <a:p>
            <a:pPr lvl="1"/>
            <a:r>
              <a:rPr lang="en-US" sz="2000" dirty="0" smtClean="0"/>
              <a:t>First </a:t>
            </a:r>
            <a:r>
              <a:rPr lang="en-US" sz="2000" dirty="0" err="1" smtClean="0"/>
              <a:t>transisterized</a:t>
            </a:r>
            <a:r>
              <a:rPr lang="en-US" sz="2000" dirty="0" smtClean="0"/>
              <a:t> computers</a:t>
            </a:r>
            <a:endParaRPr lang="en-US" sz="2000"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71668" y="1097437"/>
            <a:ext cx="2066549" cy="1479580"/>
          </a:xfrm>
          <a:prstGeom prst="rect">
            <a:avLst/>
          </a:prstGeom>
          <a:ln>
            <a:noFill/>
          </a:ln>
          <a:effectLst>
            <a:softEdge rad="112500"/>
          </a:effectLst>
        </p:spPr>
      </p:pic>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55789" y="952502"/>
            <a:ext cx="1745474" cy="2281018"/>
          </a:xfrm>
          <a:prstGeom prst="rect">
            <a:avLst/>
          </a:prstGeom>
        </p:spPr>
      </p:pic>
      <p:pic>
        <p:nvPicPr>
          <p:cNvPr id="12" name="Picture 11"/>
          <p:cNvPicPr>
            <a:picLocks noChangeAspect="1"/>
          </p:cNvPicPr>
          <p:nvPr/>
        </p:nvPicPr>
        <p:blipFill>
          <a:blip r:embed="rId4"/>
          <a:stretch>
            <a:fillRect/>
          </a:stretch>
        </p:blipFill>
        <p:spPr>
          <a:xfrm>
            <a:off x="5303255" y="2720471"/>
            <a:ext cx="1652534" cy="1845330"/>
          </a:xfrm>
          <a:prstGeom prst="rect">
            <a:avLst/>
          </a:prstGeom>
          <a:ln>
            <a:noFill/>
          </a:ln>
          <a:effectLst>
            <a:softEdge rad="112500"/>
          </a:effectLst>
        </p:spPr>
      </p:pic>
      <p:pic>
        <p:nvPicPr>
          <p:cNvPr id="13" name="Picture 12"/>
          <p:cNvPicPr>
            <a:picLocks noChangeAspect="1"/>
          </p:cNvPicPr>
          <p:nvPr/>
        </p:nvPicPr>
        <p:blipFill rotWithShape="1">
          <a:blip r:embed="rId5" cstate="print">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7151304" y="3326201"/>
            <a:ext cx="1535050" cy="1703794"/>
          </a:xfrm>
          <a:prstGeom prst="rect">
            <a:avLst/>
          </a:prstGeom>
          <a:ln>
            <a:noFill/>
          </a:ln>
          <a:effectLst>
            <a:softEdge rad="112500"/>
          </a:effectLst>
        </p:spPr>
      </p:pic>
    </p:spTree>
    <p:extLst>
      <p:ext uri="{BB962C8B-B14F-4D97-AF65-F5344CB8AC3E}">
        <p14:creationId xmlns:p14="http://schemas.microsoft.com/office/powerpoint/2010/main" val="32238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19083" y="2805764"/>
            <a:ext cx="4530861" cy="2103309"/>
          </a:xfrm>
          <a:prstGeom prst="rect">
            <a:avLst/>
          </a:prstGeom>
        </p:spPr>
      </p:pic>
      <p:sp>
        <p:nvSpPr>
          <p:cNvPr id="2" name="Title 1"/>
          <p:cNvSpPr>
            <a:spLocks noGrp="1"/>
          </p:cNvSpPr>
          <p:nvPr>
            <p:ph type="title"/>
          </p:nvPr>
        </p:nvSpPr>
        <p:spPr/>
        <p:txBody>
          <a:bodyPr/>
          <a:lstStyle/>
          <a:p>
            <a:pPr lvl="0"/>
            <a:r>
              <a:rPr lang="en-US" sz="2800" dirty="0"/>
              <a:t>1965: </a:t>
            </a:r>
            <a:r>
              <a:rPr lang="en-US" sz="2800" dirty="0" err="1"/>
              <a:t>Zuckerkandl</a:t>
            </a:r>
            <a:r>
              <a:rPr lang="en-US" sz="2800" dirty="0"/>
              <a:t> and </a:t>
            </a:r>
            <a:r>
              <a:rPr lang="en-US" sz="2800" dirty="0" smtClean="0"/>
              <a:t>Pauling</a:t>
            </a:r>
            <a:br>
              <a:rPr lang="en-US" sz="2800" dirty="0" smtClean="0"/>
            </a:br>
            <a:r>
              <a:rPr lang="en-US" sz="2400" i="1" dirty="0" smtClean="0"/>
              <a:t>sequence homology and molecular phylogenetics</a:t>
            </a:r>
            <a:endParaRPr lang="en-US" sz="2400" i="1" dirty="0"/>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970137" y="1228808"/>
            <a:ext cx="5286021" cy="1278775"/>
          </a:xfrm>
          <a:prstGeom prst="rect">
            <a:avLst/>
          </a:prstGeom>
          <a:ln>
            <a:solidFill>
              <a:schemeClr val="tx1"/>
            </a:solidFill>
          </a:ln>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auto">
          <a:xfrm>
            <a:off x="280816" y="2723148"/>
            <a:ext cx="4152936" cy="218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1959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pPr eaLnBrk="1" hangingPunct="1"/>
            <a:r>
              <a:rPr lang="is-IS" dirty="0" smtClean="0">
                <a:latin typeface="Bookman Old Style" charset="0"/>
              </a:rPr>
              <a:t>1968: </a:t>
            </a:r>
            <a:r>
              <a:rPr lang="en-US" dirty="0" smtClean="0">
                <a:latin typeface="Bookman Old Style" charset="0"/>
                <a:ea typeface="ＭＳ Ｐゴシック" charset="0"/>
                <a:cs typeface="ＭＳ Ｐゴシック" charset="0"/>
              </a:rPr>
              <a:t>Kimura </a:t>
            </a:r>
            <a:r>
              <a:rPr lang="en-US" dirty="0">
                <a:latin typeface="Bookman Old Style" charset="0"/>
                <a:ea typeface="ＭＳ Ｐゴシック" charset="0"/>
                <a:cs typeface="ＭＳ Ｐゴシック" charset="0"/>
              </a:rPr>
              <a:t>and the neutral theory</a:t>
            </a:r>
          </a:p>
        </p:txBody>
      </p:sp>
      <p:sp>
        <p:nvSpPr>
          <p:cNvPr id="74755" name="Content Placeholder 2"/>
          <p:cNvSpPr>
            <a:spLocks noGrp="1"/>
          </p:cNvSpPr>
          <p:nvPr>
            <p:ph sz="quarter" idx="1"/>
          </p:nvPr>
        </p:nvSpPr>
        <p:spPr>
          <a:xfrm>
            <a:off x="914400" y="1206500"/>
            <a:ext cx="4800600" cy="3810000"/>
          </a:xfrm>
        </p:spPr>
        <p:txBody>
          <a:bodyPr/>
          <a:lstStyle/>
          <a:p>
            <a:pPr eaLnBrk="1" hangingPunct="1"/>
            <a:r>
              <a:rPr lang="en-US" dirty="0" err="1" smtClean="0">
                <a:latin typeface="Gill Sans MT" charset="0"/>
                <a:ea typeface="ＭＳ Ｐゴシック" charset="0"/>
                <a:cs typeface="ＭＳ Ｐゴシック" charset="0"/>
              </a:rPr>
              <a:t>Motoo</a:t>
            </a:r>
            <a:r>
              <a:rPr lang="en-US" dirty="0" smtClean="0">
                <a:latin typeface="Gill Sans MT" charset="0"/>
                <a:ea typeface="ＭＳ Ｐゴシック" charset="0"/>
                <a:cs typeface="ＭＳ Ｐゴシック" charset="0"/>
              </a:rPr>
              <a:t> </a:t>
            </a:r>
            <a:r>
              <a:rPr lang="en-US" dirty="0">
                <a:latin typeface="Gill Sans MT" charset="0"/>
                <a:ea typeface="ＭＳ Ｐゴシック" charset="0"/>
                <a:cs typeface="ＭＳ Ｐゴシック" charset="0"/>
              </a:rPr>
              <a:t>Kimura</a:t>
            </a:r>
          </a:p>
          <a:p>
            <a:pPr eaLnBrk="1" hangingPunct="1"/>
            <a:r>
              <a:rPr lang="en-US" dirty="0" smtClean="0">
                <a:latin typeface="Gill Sans MT" charset="0"/>
                <a:ea typeface="ＭＳ Ｐゴシック" charset="0"/>
                <a:cs typeface="ＭＳ Ｐゴシック" charset="0"/>
              </a:rPr>
              <a:t>neutral </a:t>
            </a:r>
            <a:r>
              <a:rPr lang="en-US" dirty="0">
                <a:latin typeface="Gill Sans MT" charset="0"/>
                <a:ea typeface="ＭＳ Ｐゴシック" charset="0"/>
                <a:cs typeface="ＭＳ Ｐゴシック" charset="0"/>
              </a:rPr>
              <a:t>mutations predominate in evolution</a:t>
            </a:r>
          </a:p>
          <a:p>
            <a:pPr lvl="1" eaLnBrk="1" hangingPunct="1"/>
            <a:r>
              <a:rPr lang="en-US" dirty="0" smtClean="0">
                <a:latin typeface="Gill Sans MT" charset="0"/>
                <a:ea typeface="ＭＳ Ｐゴシック" charset="0"/>
                <a:cs typeface="ＭＳ Ｐゴシック" charset="0"/>
              </a:rPr>
              <a:t>downplays role </a:t>
            </a:r>
            <a:r>
              <a:rPr lang="en-US" dirty="0">
                <a:latin typeface="Gill Sans MT" charset="0"/>
                <a:ea typeface="ＭＳ Ｐゴシック" charset="0"/>
                <a:cs typeface="ＭＳ Ｐゴシック" charset="0"/>
              </a:rPr>
              <a:t>of natural selection in DNA and protein evolution</a:t>
            </a:r>
          </a:p>
          <a:p>
            <a:pPr eaLnBrk="1" hangingPunct="1"/>
            <a:r>
              <a:rPr lang="en-US" dirty="0" smtClean="0">
                <a:latin typeface="Gill Sans MT" charset="0"/>
                <a:ea typeface="ＭＳ Ｐゴシック" charset="0"/>
                <a:cs typeface="ＭＳ Ｐゴシック" charset="0"/>
              </a:rPr>
              <a:t>neutral </a:t>
            </a:r>
            <a:r>
              <a:rPr lang="en-US" dirty="0">
                <a:latin typeface="Gill Sans MT" charset="0"/>
                <a:ea typeface="ＭＳ Ｐゴシック" charset="0"/>
                <a:cs typeface="ＭＳ Ｐゴシック" charset="0"/>
              </a:rPr>
              <a:t>changes </a:t>
            </a:r>
            <a:r>
              <a:rPr lang="en-US" dirty="0" smtClean="0">
                <a:latin typeface="Gill Sans MT" charset="0"/>
                <a:ea typeface="ＭＳ Ｐゴシック" charset="0"/>
                <a:cs typeface="ＭＳ Ｐゴシック" charset="0"/>
              </a:rPr>
              <a:t>show </a:t>
            </a:r>
            <a:r>
              <a:rPr lang="en-US" dirty="0">
                <a:latin typeface="Gill Sans MT" charset="0"/>
                <a:ea typeface="ＭＳ Ｐゴシック" charset="0"/>
                <a:cs typeface="ＭＳ Ｐゴシック" charset="0"/>
              </a:rPr>
              <a:t>clock-like </a:t>
            </a:r>
            <a:r>
              <a:rPr lang="en-US" dirty="0" err="1" smtClean="0">
                <a:latin typeface="Gill Sans MT" charset="0"/>
                <a:ea typeface="ＭＳ Ｐゴシック" charset="0"/>
                <a:cs typeface="ＭＳ Ｐゴシック" charset="0"/>
              </a:rPr>
              <a:t>behaviour</a:t>
            </a:r>
            <a:endParaRPr lang="en-US" dirty="0" smtClean="0">
              <a:latin typeface="Gill Sans MT" charset="0"/>
              <a:ea typeface="ＭＳ Ｐゴシック" charset="0"/>
              <a:cs typeface="ＭＳ Ｐゴシック" charset="0"/>
            </a:endParaRPr>
          </a:p>
          <a:p>
            <a:pPr lvl="1" eaLnBrk="1" hangingPunct="1"/>
            <a:r>
              <a:rPr lang="en-US" dirty="0" smtClean="0">
                <a:latin typeface="Gill Sans MT" charset="0"/>
                <a:cs typeface="ＭＳ Ｐゴシック" charset="0"/>
              </a:rPr>
              <a:t>basis of genomic epidemiology</a:t>
            </a:r>
            <a:endParaRPr lang="en-US" dirty="0">
              <a:latin typeface="Gill Sans MT" charset="0"/>
              <a:ea typeface="ＭＳ Ｐゴシック" charset="0"/>
              <a:cs typeface="ＭＳ Ｐゴシック" charset="0"/>
            </a:endParaRPr>
          </a:p>
        </p:txBody>
      </p:sp>
      <p:pic>
        <p:nvPicPr>
          <p:cNvPr id="4" name="Picture 3"/>
          <p:cNvPicPr>
            <a:picLocks noChangeAspect="1"/>
          </p:cNvPicPr>
          <p:nvPr/>
        </p:nvPicPr>
        <p:blipFill>
          <a:blip r:embed="rId2">
            <a:duotone>
              <a:prstClr val="black"/>
              <a:srgbClr val="D9C3A5">
                <a:tint val="50000"/>
                <a:satMod val="180000"/>
              </a:srgbClr>
            </a:duotone>
          </a:blip>
          <a:stretch>
            <a:fillRect/>
          </a:stretch>
        </p:blipFill>
        <p:spPr>
          <a:xfrm>
            <a:off x="5867400" y="1524001"/>
            <a:ext cx="1778000" cy="21166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15505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Late 1970s</a:t>
            </a:r>
            <a:br>
              <a:rPr lang="en-US" dirty="0" smtClean="0"/>
            </a:br>
            <a:r>
              <a:rPr lang="en-US" sz="2800" i="1" dirty="0" smtClean="0"/>
              <a:t>Sanger invents DNA sequencing</a:t>
            </a:r>
            <a:endParaRPr lang="en-US" i="1" dirty="0"/>
          </a:p>
        </p:txBody>
      </p:sp>
      <p:pic>
        <p:nvPicPr>
          <p:cNvPr id="8" name="Picture 7"/>
          <p:cNvPicPr>
            <a:picLocks noChangeAspect="1"/>
          </p:cNvPicPr>
          <p:nvPr/>
        </p:nvPicPr>
        <p:blipFill>
          <a:blip r:embed="rId2" cstate="print">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4581881" y="1142998"/>
            <a:ext cx="3957227" cy="1934180"/>
          </a:xfrm>
          <a:prstGeom prst="rect">
            <a:avLst/>
          </a:prstGeom>
          <a:ln w="3175" cap="rnd" cmpd="sng">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a:ext>
            </a:extLst>
          </a:blip>
          <a:stretch>
            <a:fillRect/>
          </a:stretch>
        </p:blipFill>
        <p:spPr>
          <a:xfrm>
            <a:off x="779457" y="1522101"/>
            <a:ext cx="2767456" cy="2845359"/>
          </a:xfrm>
          <a:prstGeom prst="ellipse">
            <a:avLst/>
          </a:prstGeom>
          <a:ln w="3175" cap="rnd" cmpd="sng">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rotWithShape="1">
          <a:blip r:embed="rId5" cstate="print">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4581868" y="3522401"/>
            <a:ext cx="4104932" cy="1342608"/>
          </a:xfrm>
          <a:prstGeom prst="rect">
            <a:avLst/>
          </a:prstGeom>
          <a:ln w="3175" cap="rnd" cmpd="sng">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69508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t>1987: Bacteria </a:t>
            </a:r>
            <a:r>
              <a:rPr lang="en-US" dirty="0"/>
              <a:t>join Darwin’s tree of life</a:t>
            </a:r>
          </a:p>
        </p:txBody>
      </p:sp>
      <p:pic>
        <p:nvPicPr>
          <p:cNvPr id="4" name="Picture 3"/>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colorTemperature colorTemp="4700"/>
                    </a14:imgEffect>
                  </a14:imgLayer>
                </a14:imgProps>
              </a:ext>
              <a:ext uri="{28A0092B-C50C-407E-A947-70E740481C1C}">
                <a14:useLocalDpi xmlns:a14="http://schemas.microsoft.com/office/drawing/2010/main"/>
              </a:ext>
            </a:extLst>
          </a:blip>
          <a:stretch>
            <a:fillRect/>
          </a:stretch>
        </p:blipFill>
        <p:spPr>
          <a:xfrm>
            <a:off x="668867" y="1119734"/>
            <a:ext cx="3837444" cy="21931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34053" y="2941076"/>
            <a:ext cx="2585048" cy="222341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227102" y="1230812"/>
            <a:ext cx="3031119" cy="171026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7" name="Group 10"/>
          <p:cNvGrpSpPr>
            <a:grpSpLocks/>
          </p:cNvGrpSpPr>
          <p:nvPr/>
        </p:nvGrpSpPr>
        <p:grpSpPr bwMode="auto">
          <a:xfrm>
            <a:off x="5382298" y="3184505"/>
            <a:ext cx="2379034" cy="436099"/>
            <a:chOff x="5828437" y="2527023"/>
            <a:chExt cx="2378954" cy="522983"/>
          </a:xfrm>
        </p:grpSpPr>
        <p:sp>
          <p:nvSpPr>
            <p:cNvPr id="8" name="TextBox 7"/>
            <p:cNvSpPr txBox="1"/>
            <p:nvPr/>
          </p:nvSpPr>
          <p:spPr>
            <a:xfrm>
              <a:off x="5828437" y="2527023"/>
              <a:ext cx="843259" cy="369095"/>
            </a:xfrm>
            <a:prstGeom prst="rect">
              <a:avLst/>
            </a:prstGeom>
            <a:noFill/>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err="1">
                  <a:solidFill>
                    <a:srgbClr val="595959"/>
                  </a:solidFill>
                  <a:latin typeface="Handwriting - Dakota" charset="0"/>
                  <a:cs typeface="Handwriting - Dakota" charset="0"/>
                </a:rPr>
                <a:t>Eucarya</a:t>
              </a:r>
              <a:endParaRPr lang="en-US" sz="1400" dirty="0">
                <a:solidFill>
                  <a:srgbClr val="595959"/>
                </a:solidFill>
                <a:latin typeface="Handwriting - Dakota" charset="0"/>
                <a:cs typeface="Handwriting - Dakota" charset="0"/>
              </a:endParaRPr>
            </a:p>
          </p:txBody>
        </p:sp>
        <p:sp>
          <p:nvSpPr>
            <p:cNvPr id="9" name="TextBox 8"/>
            <p:cNvSpPr txBox="1"/>
            <p:nvPr/>
          </p:nvSpPr>
          <p:spPr>
            <a:xfrm>
              <a:off x="6706295" y="2527023"/>
              <a:ext cx="853340" cy="369095"/>
            </a:xfrm>
            <a:prstGeom prst="rect">
              <a:avLst/>
            </a:prstGeom>
            <a:noFill/>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err="1">
                  <a:solidFill>
                    <a:srgbClr val="595959"/>
                  </a:solidFill>
                  <a:latin typeface="Handwriting - Dakota" charset="0"/>
                  <a:cs typeface="Handwriting - Dakota" charset="0"/>
                </a:rPr>
                <a:t>Archaea</a:t>
              </a:r>
              <a:endParaRPr lang="en-US" sz="1400" dirty="0">
                <a:solidFill>
                  <a:srgbClr val="595959"/>
                </a:solidFill>
                <a:latin typeface="Handwriting - Dakota" charset="0"/>
                <a:cs typeface="Handwriting - Dakota" charset="0"/>
              </a:endParaRPr>
            </a:p>
          </p:txBody>
        </p:sp>
        <p:sp>
          <p:nvSpPr>
            <p:cNvPr id="10" name="TextBox 9"/>
            <p:cNvSpPr txBox="1"/>
            <p:nvPr/>
          </p:nvSpPr>
          <p:spPr>
            <a:xfrm>
              <a:off x="7364132" y="2680911"/>
              <a:ext cx="843259" cy="369095"/>
            </a:xfrm>
            <a:prstGeom prst="rect">
              <a:avLst/>
            </a:prstGeom>
            <a:noFill/>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dirty="0">
                  <a:solidFill>
                    <a:srgbClr val="595959"/>
                  </a:solidFill>
                  <a:latin typeface="Handwriting - Dakota" charset="0"/>
                  <a:cs typeface="Handwriting - Dakota" charset="0"/>
                </a:rPr>
                <a:t>Bacteria</a:t>
              </a:r>
            </a:p>
          </p:txBody>
        </p:sp>
      </p:grpSp>
      <p:pic>
        <p:nvPicPr>
          <p:cNvPr id="11" name="Picture 10"/>
          <p:cNvPicPr>
            <a:picLocks noChangeAspect="1"/>
          </p:cNvPicPr>
          <p:nvPr/>
        </p:nvPicPr>
        <p:blipFill rotWithShape="1">
          <a:blip r:embed="rId6">
            <a:duotone>
              <a:prstClr val="black"/>
              <a:srgbClr val="D9C3A5">
                <a:tint val="50000"/>
                <a:satMod val="180000"/>
              </a:srgbClr>
            </a:duotone>
            <a:extLst>
              <a:ext uri="{28A0092B-C50C-407E-A947-70E740481C1C}">
                <a14:useLocalDpi xmlns:a14="http://schemas.microsoft.com/office/drawing/2010/main"/>
              </a:ext>
            </a:extLst>
          </a:blip>
          <a:srcRect/>
          <a:stretch/>
        </p:blipFill>
        <p:spPr>
          <a:xfrm>
            <a:off x="2068961" y="2941076"/>
            <a:ext cx="2127120" cy="19296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516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eaLnBrk="1" hangingPunct="1"/>
            <a:r>
              <a:rPr lang="en-US">
                <a:latin typeface="Bookman Old Style" charset="0"/>
                <a:ea typeface="ＭＳ Ｐゴシック" charset="0"/>
                <a:cs typeface="ＭＳ Ｐゴシック" charset="0"/>
              </a:rPr>
              <a:t>The Great Tree of Life revisited</a:t>
            </a:r>
          </a:p>
        </p:txBody>
      </p:sp>
      <p:sp>
        <p:nvSpPr>
          <p:cNvPr id="29699" name="Content Placeholder 2"/>
          <p:cNvSpPr>
            <a:spLocks noGrp="1"/>
          </p:cNvSpPr>
          <p:nvPr>
            <p:ph sz="quarter" idx="1"/>
          </p:nvPr>
        </p:nvSpPr>
        <p:spPr>
          <a:xfrm>
            <a:off x="457200" y="952500"/>
            <a:ext cx="4590555" cy="4114271"/>
          </a:xfrm>
        </p:spPr>
        <p:txBody>
          <a:bodyPr>
            <a:normAutofit fontScale="92500" lnSpcReduction="10000"/>
          </a:bodyPr>
          <a:lstStyle/>
          <a:p>
            <a:pPr eaLnBrk="1" hangingPunct="1">
              <a:lnSpc>
                <a:spcPct val="90000"/>
              </a:lnSpc>
            </a:pPr>
            <a:r>
              <a:rPr lang="en-US" sz="2400" dirty="0">
                <a:latin typeface="Gill Sans MT" charset="0"/>
                <a:ea typeface="ＭＳ Ｐゴシック" charset="0"/>
                <a:cs typeface="ＭＳ Ｐゴシック" charset="0"/>
              </a:rPr>
              <a:t>Trees initially drawn on basis of morphology</a:t>
            </a:r>
          </a:p>
          <a:p>
            <a:pPr lvl="1" eaLnBrk="1" hangingPunct="1">
              <a:lnSpc>
                <a:spcPct val="90000"/>
              </a:lnSpc>
            </a:pPr>
            <a:r>
              <a:rPr lang="en-US" sz="2100" dirty="0" err="1">
                <a:latin typeface="Gill Sans MT" charset="0"/>
                <a:ea typeface="ＭＳ Ｐゴシック" charset="0"/>
              </a:rPr>
              <a:t>Systematised</a:t>
            </a:r>
            <a:r>
              <a:rPr lang="en-US" sz="2100" dirty="0">
                <a:latin typeface="Gill Sans MT" charset="0"/>
                <a:ea typeface="ＭＳ Ｐゴシック" charset="0"/>
              </a:rPr>
              <a:t> via cladistics in late 20</a:t>
            </a:r>
            <a:r>
              <a:rPr lang="en-US" sz="2100" baseline="30000" dirty="0">
                <a:latin typeface="Gill Sans MT" charset="0"/>
                <a:ea typeface="ＭＳ Ｐゴシック" charset="0"/>
              </a:rPr>
              <a:t>th</a:t>
            </a:r>
            <a:r>
              <a:rPr lang="en-US" sz="2100" dirty="0">
                <a:latin typeface="Gill Sans MT" charset="0"/>
                <a:ea typeface="ＭＳ Ｐゴシック" charset="0"/>
              </a:rPr>
              <a:t> C</a:t>
            </a:r>
          </a:p>
          <a:p>
            <a:pPr eaLnBrk="1" hangingPunct="1">
              <a:lnSpc>
                <a:spcPct val="90000"/>
              </a:lnSpc>
            </a:pPr>
            <a:r>
              <a:rPr lang="en-US" sz="2400" dirty="0">
                <a:latin typeface="Gill Sans MT" charset="0"/>
                <a:ea typeface="ＭＳ Ｐゴシック" charset="0"/>
                <a:cs typeface="ＭＳ Ｐゴシック" charset="0"/>
              </a:rPr>
              <a:t>Since 1970s, trees drawn on basis of molecular sequences</a:t>
            </a:r>
          </a:p>
          <a:p>
            <a:pPr lvl="1" eaLnBrk="1" hangingPunct="1">
              <a:lnSpc>
                <a:spcPct val="90000"/>
              </a:lnSpc>
            </a:pPr>
            <a:r>
              <a:rPr lang="en-US" sz="2100" dirty="0">
                <a:latin typeface="Gill Sans MT" charset="0"/>
                <a:ea typeface="ＭＳ Ｐゴシック" charset="0"/>
              </a:rPr>
              <a:t>General agreement across vast range of taxonomic space</a:t>
            </a:r>
          </a:p>
          <a:p>
            <a:pPr lvl="1" eaLnBrk="1" hangingPunct="1">
              <a:lnSpc>
                <a:spcPct val="90000"/>
              </a:lnSpc>
            </a:pPr>
            <a:r>
              <a:rPr lang="en-US" sz="2100" dirty="0">
                <a:latin typeface="Gill Sans MT" charset="0"/>
                <a:ea typeface="ＭＳ Ｐゴシック" charset="0"/>
              </a:rPr>
              <a:t>Much more nuanced view</a:t>
            </a:r>
          </a:p>
          <a:p>
            <a:pPr eaLnBrk="1" hangingPunct="1">
              <a:lnSpc>
                <a:spcPct val="90000"/>
              </a:lnSpc>
            </a:pPr>
            <a:r>
              <a:rPr lang="en-US" sz="2400" dirty="0">
                <a:latin typeface="Gill Sans MT" charset="0"/>
                <a:ea typeface="ＭＳ Ｐゴシック" charset="0"/>
                <a:cs typeface="ＭＳ Ｐゴシック" charset="0"/>
              </a:rPr>
              <a:t>Multiple ways to create a </a:t>
            </a:r>
            <a:r>
              <a:rPr lang="en-US" sz="2400" dirty="0" smtClean="0">
                <a:latin typeface="Gill Sans MT" charset="0"/>
                <a:ea typeface="ＭＳ Ｐゴシック" charset="0"/>
                <a:cs typeface="ＭＳ Ｐゴシック" charset="0"/>
              </a:rPr>
              <a:t>text </a:t>
            </a:r>
            <a:r>
              <a:rPr lang="en-US" sz="2400" dirty="0">
                <a:latin typeface="Gill Sans MT" charset="0"/>
                <a:ea typeface="ＭＳ Ｐゴシック" charset="0"/>
                <a:cs typeface="ＭＳ Ｐゴシック" charset="0"/>
              </a:rPr>
              <a:t>or a protein</a:t>
            </a:r>
          </a:p>
          <a:p>
            <a:pPr lvl="1" eaLnBrk="1" hangingPunct="1">
              <a:lnSpc>
                <a:spcPct val="90000"/>
              </a:lnSpc>
            </a:pPr>
            <a:r>
              <a:rPr lang="en-US" sz="2100" dirty="0">
                <a:latin typeface="Gill Sans MT" charset="0"/>
                <a:ea typeface="ＭＳ Ｐゴシック" charset="0"/>
              </a:rPr>
              <a:t>So close similarity in arbitrary features suggests plagiarism or common descent</a:t>
            </a: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397685" y="861321"/>
            <a:ext cx="3183447" cy="37546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6753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015950" y="1047970"/>
            <a:ext cx="2775879" cy="406459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86341" y="1147552"/>
            <a:ext cx="3649116" cy="2164137"/>
          </a:xfrm>
          <a:prstGeom prst="rect">
            <a:avLst/>
          </a:prstGeom>
          <a:effectLst>
            <a:glow rad="228600">
              <a:schemeClr val="accent4">
                <a:satMod val="175000"/>
                <a:alpha val="40000"/>
              </a:schemeClr>
            </a:glow>
          </a:effectLst>
        </p:spPr>
      </p:pic>
      <p:sp>
        <p:nvSpPr>
          <p:cNvPr id="4" name="Rectangle 3"/>
          <p:cNvSpPr/>
          <p:nvPr/>
        </p:nvSpPr>
        <p:spPr>
          <a:xfrm>
            <a:off x="252778" y="3417563"/>
            <a:ext cx="4572000" cy="1754327"/>
          </a:xfrm>
          <a:prstGeom prst="rect">
            <a:avLst/>
          </a:prstGeom>
        </p:spPr>
        <p:txBody>
          <a:bodyPr>
            <a:spAutoFit/>
          </a:bodyPr>
          <a:lstStyle/>
          <a:p>
            <a:r>
              <a:rPr lang="en-US" dirty="0"/>
              <a:t>Then felt I like some watcher of the skies </a:t>
            </a:r>
          </a:p>
          <a:p>
            <a:r>
              <a:rPr lang="en-US" dirty="0"/>
              <a:t>When a new planet swims into his ken; </a:t>
            </a:r>
          </a:p>
          <a:p>
            <a:r>
              <a:rPr lang="en-US" dirty="0"/>
              <a:t>Or like stout Cortez when with eagle eyes </a:t>
            </a:r>
          </a:p>
          <a:p>
            <a:r>
              <a:rPr lang="en-US" dirty="0"/>
              <a:t>He </a:t>
            </a:r>
            <a:r>
              <a:rPr lang="en-US" dirty="0" err="1"/>
              <a:t>star'd</a:t>
            </a:r>
            <a:r>
              <a:rPr lang="en-US" dirty="0"/>
              <a:t> at the Pacific—and all his men </a:t>
            </a:r>
          </a:p>
          <a:p>
            <a:r>
              <a:rPr lang="en-US" dirty="0" err="1"/>
              <a:t>Look'd</a:t>
            </a:r>
            <a:r>
              <a:rPr lang="en-US" dirty="0"/>
              <a:t> at each other with a wild surmise— </a:t>
            </a:r>
          </a:p>
          <a:p>
            <a:r>
              <a:rPr lang="en-US" dirty="0"/>
              <a:t>Silent, upon a peak in Darien. </a:t>
            </a:r>
          </a:p>
        </p:txBody>
      </p:sp>
      <p:sp>
        <p:nvSpPr>
          <p:cNvPr id="6" name="Title 5"/>
          <p:cNvSpPr>
            <a:spLocks noGrp="1"/>
          </p:cNvSpPr>
          <p:nvPr>
            <p:ph type="title"/>
          </p:nvPr>
        </p:nvSpPr>
        <p:spPr>
          <a:xfrm>
            <a:off x="323528" y="70253"/>
            <a:ext cx="8229600" cy="825500"/>
          </a:xfrm>
        </p:spPr>
        <p:txBody>
          <a:bodyPr/>
          <a:lstStyle/>
          <a:p>
            <a:r>
              <a:rPr lang="is-IS" dirty="0"/>
              <a:t>15 September </a:t>
            </a:r>
            <a:r>
              <a:rPr lang="is-IS" dirty="0" smtClean="0"/>
              <a:t>1989</a:t>
            </a:r>
            <a:endParaRPr lang="en-GB" dirty="0"/>
          </a:p>
        </p:txBody>
      </p:sp>
    </p:spTree>
    <p:extLst>
      <p:ext uri="{BB962C8B-B14F-4D97-AF65-F5344CB8AC3E}">
        <p14:creationId xmlns:p14="http://schemas.microsoft.com/office/powerpoint/2010/main" val="284987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DE6586B-B70C-2507-AEE1-277EF72BC077}"/>
              </a:ext>
            </a:extLst>
          </p:cNvPr>
          <p:cNvSpPr>
            <a:spLocks noGrp="1"/>
          </p:cNvSpPr>
          <p:nvPr>
            <p:ph type="title"/>
          </p:nvPr>
        </p:nvSpPr>
        <p:spPr/>
        <p:txBody>
          <a:bodyPr/>
          <a:lstStyle/>
          <a:p>
            <a:r>
              <a:rPr lang="en-GB" dirty="0"/>
              <a:t>Defining homology</a:t>
            </a:r>
          </a:p>
        </p:txBody>
      </p:sp>
      <p:sp>
        <p:nvSpPr>
          <p:cNvPr id="3" name="Content Placeholder 2">
            <a:extLst>
              <a:ext uri="{FF2B5EF4-FFF2-40B4-BE49-F238E27FC236}">
                <a16:creationId xmlns="" xmlns:a16="http://schemas.microsoft.com/office/drawing/2014/main" id="{7321DF91-457E-81FC-37BE-1A84AD2848A1}"/>
              </a:ext>
            </a:extLst>
          </p:cNvPr>
          <p:cNvSpPr>
            <a:spLocks noGrp="1"/>
          </p:cNvSpPr>
          <p:nvPr>
            <p:ph sz="quarter" idx="1"/>
          </p:nvPr>
        </p:nvSpPr>
        <p:spPr>
          <a:xfrm>
            <a:off x="457225" y="1016000"/>
            <a:ext cx="5208677" cy="4114800"/>
          </a:xfrm>
        </p:spPr>
        <p:txBody>
          <a:bodyPr/>
          <a:lstStyle/>
          <a:p>
            <a:r>
              <a:rPr lang="en-GB" sz="2000" dirty="0"/>
              <a:t>Term "homology" first used in biology by anatomist Richard Owen in 1843 </a:t>
            </a:r>
            <a:r>
              <a:rPr lang="en-GB" sz="2000" dirty="0" smtClean="0"/>
              <a:t>studying vertebrate </a:t>
            </a:r>
            <a:r>
              <a:rPr lang="en-GB" sz="2000" dirty="0"/>
              <a:t>fins and limbs, defining it as "same organ in different animals under every variety of form and function”</a:t>
            </a:r>
          </a:p>
          <a:p>
            <a:pPr lvl="1"/>
            <a:r>
              <a:rPr lang="en-GB" sz="1800" dirty="0" smtClean="0"/>
              <a:t>contrasting </a:t>
            </a:r>
            <a:r>
              <a:rPr lang="en-GB" sz="1800" dirty="0"/>
              <a:t>with </a:t>
            </a:r>
            <a:r>
              <a:rPr lang="en-GB" sz="1800" dirty="0" smtClean="0"/>
              <a:t>"analogy” to </a:t>
            </a:r>
            <a:r>
              <a:rPr lang="en-GB" sz="1800" dirty="0"/>
              <a:t>describe different structures </a:t>
            </a:r>
            <a:r>
              <a:rPr lang="en-GB" sz="1800" dirty="0" smtClean="0"/>
              <a:t>with </a:t>
            </a:r>
            <a:r>
              <a:rPr lang="en-GB" sz="1800" dirty="0"/>
              <a:t>same function. </a:t>
            </a:r>
          </a:p>
          <a:p>
            <a:r>
              <a:rPr lang="en-GB" sz="2000" dirty="0" smtClean="0"/>
              <a:t>Owen’s criteria </a:t>
            </a:r>
            <a:r>
              <a:rPr lang="en-GB" sz="2000" dirty="0"/>
              <a:t>for determining homology: </a:t>
            </a:r>
          </a:p>
          <a:p>
            <a:pPr lvl="1"/>
            <a:r>
              <a:rPr lang="en-GB" sz="1800" dirty="0"/>
              <a:t>position, development, composition</a:t>
            </a:r>
            <a:r>
              <a:rPr lang="en-GB" sz="1800" dirty="0" smtClean="0"/>
              <a:t>.</a:t>
            </a:r>
          </a:p>
          <a:p>
            <a:r>
              <a:rPr lang="en-GB" sz="2000" dirty="0" smtClean="0"/>
              <a:t>homologous organs </a:t>
            </a:r>
            <a:r>
              <a:rPr lang="en-GB" sz="2000" dirty="0"/>
              <a:t>not necessarily similar (at least </a:t>
            </a:r>
            <a:r>
              <a:rPr lang="en-GB" sz="2000" dirty="0" smtClean="0"/>
              <a:t>similarity </a:t>
            </a:r>
            <a:r>
              <a:rPr lang="en-GB" sz="2000" dirty="0"/>
              <a:t>may not be obvious</a:t>
            </a:r>
            <a:r>
              <a:rPr lang="en-GB" sz="2000" dirty="0" smtClean="0"/>
              <a:t>)</a:t>
            </a:r>
          </a:p>
          <a:p>
            <a:pPr lvl="1"/>
            <a:r>
              <a:rPr lang="en-GB" sz="1700" dirty="0" smtClean="0"/>
              <a:t>similar </a:t>
            </a:r>
            <a:r>
              <a:rPr lang="en-GB" sz="1700" dirty="0"/>
              <a:t>organs are not necessarily </a:t>
            </a:r>
            <a:r>
              <a:rPr lang="en-GB" sz="1700" dirty="0" smtClean="0"/>
              <a:t>homologous</a:t>
            </a:r>
            <a:endParaRPr lang="en-GB" sz="1700" dirty="0"/>
          </a:p>
          <a:p>
            <a:endParaRPr lang="en-GB" sz="2100" dirty="0"/>
          </a:p>
        </p:txBody>
      </p:sp>
      <p:pic>
        <p:nvPicPr>
          <p:cNvPr id="4" name="Picture 3">
            <a:extLst>
              <a:ext uri="{FF2B5EF4-FFF2-40B4-BE49-F238E27FC236}">
                <a16:creationId xmlns="" xmlns:a16="http://schemas.microsoft.com/office/drawing/2014/main" id="{64BA7248-0ECE-58E1-7229-B5A4A05F935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48588" y="512035"/>
            <a:ext cx="1190943" cy="1401108"/>
          </a:xfrm>
          <a:prstGeom prst="rect">
            <a:avLst/>
          </a:prstGeom>
        </p:spPr>
      </p:pic>
      <p:pic>
        <p:nvPicPr>
          <p:cNvPr id="6" name="Picture 5">
            <a:extLst>
              <a:ext uri="{FF2B5EF4-FFF2-40B4-BE49-F238E27FC236}">
                <a16:creationId xmlns="" xmlns:a16="http://schemas.microsoft.com/office/drawing/2014/main" id="{3CFB3A01-59AA-6395-021C-29FD783FE645}"/>
              </a:ext>
            </a:extLst>
          </p:cNvPr>
          <p:cNvPicPr>
            <a:picLocks noChangeAspect="1"/>
          </p:cNvPicPr>
          <p:nvPr/>
        </p:nvPicPr>
        <p:blipFill>
          <a:blip r:embed="rId3"/>
          <a:stretch>
            <a:fillRect/>
          </a:stretch>
        </p:blipFill>
        <p:spPr>
          <a:xfrm>
            <a:off x="5914541" y="2231722"/>
            <a:ext cx="2147729" cy="1545714"/>
          </a:xfrm>
          <a:prstGeom prst="rect">
            <a:avLst/>
          </a:prstGeom>
        </p:spPr>
      </p:pic>
      <p:pic>
        <p:nvPicPr>
          <p:cNvPr id="5" name="Picture 4"/>
          <p:cNvPicPr>
            <a:picLocks noChangeAspect="1"/>
          </p:cNvPicPr>
          <p:nvPr/>
        </p:nvPicPr>
        <p:blipFill>
          <a:blip r:embed="rId4"/>
          <a:stretch>
            <a:fillRect/>
          </a:stretch>
        </p:blipFill>
        <p:spPr>
          <a:xfrm>
            <a:off x="5816852" y="3958938"/>
            <a:ext cx="2869947" cy="1025324"/>
          </a:xfrm>
          <a:prstGeom prst="rect">
            <a:avLst/>
          </a:prstGeom>
        </p:spPr>
      </p:pic>
    </p:spTree>
    <p:extLst>
      <p:ext uri="{BB962C8B-B14F-4D97-AF65-F5344CB8AC3E}">
        <p14:creationId xmlns:p14="http://schemas.microsoft.com/office/powerpoint/2010/main" val="35330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1554" name="Rectangle 2"/>
          <p:cNvSpPr>
            <a:spLocks noChangeArrowheads="1"/>
          </p:cNvSpPr>
          <p:nvPr/>
        </p:nvSpPr>
        <p:spPr bwMode="auto">
          <a:xfrm>
            <a:off x="457200" y="3873500"/>
            <a:ext cx="19050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lstStyle/>
          <a:p>
            <a:endParaRPr lang="en-US"/>
          </a:p>
        </p:txBody>
      </p:sp>
      <p:sp>
        <p:nvSpPr>
          <p:cNvPr id="791555" name="Rectangle 3"/>
          <p:cNvSpPr>
            <a:spLocks noChangeArrowheads="1"/>
          </p:cNvSpPr>
          <p:nvPr/>
        </p:nvSpPr>
        <p:spPr bwMode="auto">
          <a:xfrm>
            <a:off x="2959101" y="3181622"/>
            <a:ext cx="209550" cy="330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lstStyle/>
          <a:p>
            <a:endParaRPr lang="en-US"/>
          </a:p>
        </p:txBody>
      </p:sp>
      <p:sp>
        <p:nvSpPr>
          <p:cNvPr id="791560" name="Rectangle 8"/>
          <p:cNvSpPr>
            <a:spLocks noChangeArrowheads="1"/>
          </p:cNvSpPr>
          <p:nvPr/>
        </p:nvSpPr>
        <p:spPr bwMode="auto">
          <a:xfrm>
            <a:off x="2959101" y="3181622"/>
            <a:ext cx="209550" cy="330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0" tIns="45716" rIns="91430" bIns="45716"/>
          <a:lstStyle/>
          <a:p>
            <a:endParaRPr lang="en-US"/>
          </a:p>
        </p:txBody>
      </p:sp>
      <p:sp>
        <p:nvSpPr>
          <p:cNvPr id="791562" name="Rectangle 10"/>
          <p:cNvSpPr>
            <a:spLocks noGrp="1" noChangeArrowheads="1"/>
          </p:cNvSpPr>
          <p:nvPr>
            <p:ph type="title"/>
          </p:nvPr>
        </p:nvSpPr>
        <p:spPr/>
        <p:txBody>
          <a:bodyPr/>
          <a:lstStyle/>
          <a:p>
            <a:r>
              <a:rPr lang="en-GB" dirty="0" smtClean="0"/>
              <a:t>Sequence homology</a:t>
            </a:r>
            <a:endParaRPr lang="en-GB" dirty="0"/>
          </a:p>
        </p:txBody>
      </p:sp>
      <p:sp>
        <p:nvSpPr>
          <p:cNvPr id="791563" name="Rectangle 11"/>
          <p:cNvSpPr>
            <a:spLocks noGrp="1" noChangeArrowheads="1"/>
          </p:cNvSpPr>
          <p:nvPr>
            <p:ph sz="quarter" idx="1"/>
          </p:nvPr>
        </p:nvSpPr>
        <p:spPr/>
        <p:txBody>
          <a:bodyPr/>
          <a:lstStyle/>
          <a:p>
            <a:r>
              <a:rPr lang="en-GB" sz="2000" dirty="0" smtClean="0"/>
              <a:t>Languages and informational macromolecules consist </a:t>
            </a:r>
            <a:r>
              <a:rPr lang="en-GB" sz="2000" dirty="0"/>
              <a:t>of sequences of characters that </a:t>
            </a:r>
            <a:r>
              <a:rPr lang="en-GB" sz="2000" dirty="0" smtClean="0"/>
              <a:t>show “</a:t>
            </a:r>
            <a:r>
              <a:rPr lang="en-GB" sz="2000" dirty="0"/>
              <a:t>descent with modification”</a:t>
            </a:r>
          </a:p>
          <a:p>
            <a:r>
              <a:rPr lang="en-GB" sz="2000" dirty="0" smtClean="0"/>
              <a:t>Similarity due to descent </a:t>
            </a:r>
            <a:r>
              <a:rPr lang="en-GB" sz="2000" dirty="0"/>
              <a:t>from </a:t>
            </a:r>
            <a:r>
              <a:rPr lang="en-GB" sz="2000" dirty="0" smtClean="0"/>
              <a:t>common </a:t>
            </a:r>
            <a:r>
              <a:rPr lang="en-GB" sz="2000" dirty="0"/>
              <a:t>ancestor (homology) can be used to infer function or </a:t>
            </a:r>
            <a:r>
              <a:rPr lang="en-GB" sz="2000" dirty="0" smtClean="0"/>
              <a:t>meaning</a:t>
            </a:r>
            <a:endParaRPr lang="en-GB" sz="2000" dirty="0"/>
          </a:p>
          <a:p>
            <a:pPr lvl="1"/>
            <a:r>
              <a:rPr lang="en-US" sz="1800" dirty="0" smtClean="0"/>
              <a:t>one</a:t>
            </a:r>
            <a:r>
              <a:rPr lang="en-US" sz="1800" dirty="0"/>
              <a:t>, two, three</a:t>
            </a:r>
          </a:p>
          <a:p>
            <a:pPr lvl="1"/>
            <a:r>
              <a:rPr lang="en-US" sz="1800" dirty="0" err="1"/>
              <a:t>eins</a:t>
            </a:r>
            <a:r>
              <a:rPr lang="en-US" sz="1800" dirty="0"/>
              <a:t>, </a:t>
            </a:r>
            <a:r>
              <a:rPr lang="en-US" sz="1800" dirty="0" err="1"/>
              <a:t>zwei</a:t>
            </a:r>
            <a:r>
              <a:rPr lang="en-US" sz="1800" dirty="0"/>
              <a:t>, </a:t>
            </a:r>
            <a:r>
              <a:rPr lang="en-US" sz="1800" dirty="0" err="1" smtClean="0"/>
              <a:t>drei</a:t>
            </a:r>
            <a:endParaRPr lang="en-US" sz="1800" dirty="0"/>
          </a:p>
          <a:p>
            <a:pPr lvl="1"/>
            <a:r>
              <a:rPr lang="en-US" sz="1800" dirty="0"/>
              <a:t>un, </a:t>
            </a:r>
            <a:r>
              <a:rPr lang="en-US" sz="1800" dirty="0" err="1"/>
              <a:t>deux</a:t>
            </a:r>
            <a:r>
              <a:rPr lang="en-US" sz="1800" dirty="0"/>
              <a:t>, </a:t>
            </a:r>
            <a:r>
              <a:rPr lang="en-US" sz="1800" dirty="0" err="1"/>
              <a:t>troi</a:t>
            </a:r>
            <a:endParaRPr lang="en-US" sz="1800" dirty="0"/>
          </a:p>
          <a:p>
            <a:pPr lvl="1"/>
            <a:r>
              <a:rPr lang="en-US" sz="1800" dirty="0" err="1"/>
              <a:t>uno</a:t>
            </a:r>
            <a:r>
              <a:rPr lang="en-US" sz="1800" dirty="0"/>
              <a:t>, dos, </a:t>
            </a:r>
            <a:r>
              <a:rPr lang="en-US" sz="1800" dirty="0" err="1"/>
              <a:t>tres</a:t>
            </a:r>
            <a:endParaRPr lang="en-US" sz="1800" dirty="0"/>
          </a:p>
        </p:txBody>
      </p:sp>
      <p:sp>
        <p:nvSpPr>
          <p:cNvPr id="5" name="Content Placeholder 4"/>
          <p:cNvSpPr>
            <a:spLocks noGrp="1"/>
          </p:cNvSpPr>
          <p:nvPr>
            <p:ph sz="quarter" idx="2"/>
          </p:nvPr>
        </p:nvSpPr>
        <p:spPr>
          <a:xfrm>
            <a:off x="4632198" y="1060283"/>
            <a:ext cx="4041648" cy="1387593"/>
          </a:xfrm>
        </p:spPr>
        <p:txBody>
          <a:bodyPr/>
          <a:lstStyle/>
          <a:p>
            <a:pPr marL="0" indent="0">
              <a:buNone/>
            </a:pPr>
            <a:r>
              <a:rPr lang="en-US" sz="2800" dirty="0"/>
              <a:t>Hittite (20-13</a:t>
            </a:r>
            <a:r>
              <a:rPr lang="en-US" sz="2800" baseline="30000" dirty="0"/>
              <a:t>th</a:t>
            </a:r>
            <a:r>
              <a:rPr lang="en-US" sz="2800" dirty="0"/>
              <a:t> C BCE)</a:t>
            </a:r>
          </a:p>
          <a:p>
            <a:pPr marL="0" indent="0">
              <a:buNone/>
            </a:pPr>
            <a:r>
              <a:rPr lang="en-US" sz="2800" i="1" dirty="0"/>
              <a:t>nu NINDA-n </a:t>
            </a:r>
            <a:r>
              <a:rPr lang="en-US" sz="2800" i="1" dirty="0" err="1"/>
              <a:t>ezzateni</a:t>
            </a:r>
            <a:r>
              <a:rPr lang="en-US" sz="2800" i="1" dirty="0"/>
              <a:t> </a:t>
            </a:r>
            <a:r>
              <a:rPr lang="en-US" sz="2800" i="1" dirty="0" err="1"/>
              <a:t>watar</a:t>
            </a:r>
            <a:r>
              <a:rPr lang="en-US" sz="2800" i="1" dirty="0"/>
              <a:t>-ma </a:t>
            </a:r>
            <a:r>
              <a:rPr lang="en-US" sz="2800" i="1" dirty="0" err="1" smtClean="0"/>
              <a:t>ekutteni</a:t>
            </a:r>
            <a:endParaRPr lang="en-US" sz="2800" i="1" dirty="0"/>
          </a:p>
          <a:p>
            <a:endParaRPr lang="en-US" dirty="0"/>
          </a:p>
        </p:txBody>
      </p:sp>
      <p:sp>
        <p:nvSpPr>
          <p:cNvPr id="11" name="Content Placeholder 4"/>
          <p:cNvSpPr txBox="1">
            <a:spLocks/>
          </p:cNvSpPr>
          <p:nvPr/>
        </p:nvSpPr>
        <p:spPr bwMode="auto">
          <a:xfrm>
            <a:off x="4631731" y="3668485"/>
            <a:ext cx="4041648" cy="1387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5" tIns="45713" rIns="91425" bIns="45713" numCol="1" anchor="t" anchorCtr="0" compatLnSpc="1">
            <a:prstTxWarp prst="textNoShape">
              <a:avLst/>
            </a:prstTxWarp>
          </a:bodyPr>
          <a:lstStyle>
            <a:lvl1pPr marL="273434" indent="-273434" algn="l" rtl="0" eaLnBrk="1" fontAlgn="base" hangingPunct="1">
              <a:spcBef>
                <a:spcPts val="598"/>
              </a:spcBef>
              <a:spcAft>
                <a:spcPct val="0"/>
              </a:spcAft>
              <a:buClr>
                <a:schemeClr val="accent1"/>
              </a:buClr>
              <a:buSzPct val="76000"/>
              <a:buFont typeface="Wingdings 3" charset="0"/>
              <a:buChar char=""/>
              <a:defRPr sz="2600" kern="1200">
                <a:solidFill>
                  <a:schemeClr val="tx1"/>
                </a:solidFill>
                <a:latin typeface="+mn-lt"/>
                <a:ea typeface="ＭＳ Ｐゴシック" charset="-128"/>
                <a:cs typeface="ＭＳ Ｐゴシック" charset="-128"/>
              </a:defRPr>
            </a:lvl1pPr>
            <a:lvl2pPr marL="547984" indent="-273434" algn="l" rtl="0" eaLnBrk="1" fontAlgn="base" hangingPunct="1">
              <a:spcBef>
                <a:spcPts val="501"/>
              </a:spcBef>
              <a:spcAft>
                <a:spcPct val="0"/>
              </a:spcAft>
              <a:buClr>
                <a:schemeClr val="accent2"/>
              </a:buClr>
              <a:buSzPct val="76000"/>
              <a:buFont typeface="Wingdings 3" charset="0"/>
              <a:buChar char=""/>
              <a:defRPr sz="2300" kern="1200">
                <a:solidFill>
                  <a:schemeClr val="tx2"/>
                </a:solidFill>
                <a:latin typeface="+mn-lt"/>
                <a:ea typeface="ＭＳ Ｐゴシック" charset="-128"/>
                <a:cs typeface="+mn-cs"/>
              </a:defRPr>
            </a:lvl2pPr>
            <a:lvl3pPr marL="822535" indent="-227676" algn="l" rtl="0" eaLnBrk="1" fontAlgn="base" hangingPunct="1">
              <a:spcBef>
                <a:spcPts val="501"/>
              </a:spcBef>
              <a:spcAft>
                <a:spcPct val="0"/>
              </a:spcAft>
              <a:buClr>
                <a:srgbClr val="BCBCBC"/>
              </a:buClr>
              <a:buSzPct val="76000"/>
              <a:buFont typeface="Wingdings 3" charset="0"/>
              <a:buChar char=""/>
              <a:defRPr sz="2000" kern="1200">
                <a:solidFill>
                  <a:schemeClr val="tx1"/>
                </a:solidFill>
                <a:latin typeface="+mn-lt"/>
                <a:ea typeface="ＭＳ Ｐゴシック" charset="-128"/>
                <a:cs typeface="+mn-cs"/>
              </a:defRPr>
            </a:lvl3pPr>
            <a:lvl4pPr marL="1097085" indent="-227676" algn="l" rtl="0" eaLnBrk="1" fontAlgn="base" hangingPunct="1">
              <a:spcBef>
                <a:spcPts val="404"/>
              </a:spcBef>
              <a:spcAft>
                <a:spcPct val="0"/>
              </a:spcAft>
              <a:buClr>
                <a:srgbClr val="8BA2B4"/>
              </a:buClr>
              <a:buSzPct val="70000"/>
              <a:buFont typeface="Wingdings" charset="0"/>
              <a:buChar char=""/>
              <a:defRPr sz="1800" kern="1200">
                <a:solidFill>
                  <a:schemeClr val="tx1"/>
                </a:solidFill>
                <a:latin typeface="+mn-lt"/>
                <a:ea typeface="ＭＳ Ｐゴシック" charset="-128"/>
                <a:cs typeface="+mn-cs"/>
              </a:defRPr>
            </a:lvl4pPr>
            <a:lvl5pPr marL="1370518" indent="-227676" algn="l" rtl="0" eaLnBrk="1" fontAlgn="base" hangingPunct="1">
              <a:spcBef>
                <a:spcPts val="299"/>
              </a:spcBef>
              <a:spcAft>
                <a:spcPct val="0"/>
              </a:spcAft>
              <a:buClr>
                <a:schemeClr val="accent2"/>
              </a:buClr>
              <a:buSzPct val="70000"/>
              <a:buFont typeface="Wingdings" charset="0"/>
              <a:buChar char=""/>
              <a:defRPr sz="1600" kern="1200">
                <a:solidFill>
                  <a:schemeClr val="tx1"/>
                </a:solidFill>
                <a:latin typeface="+mn-lt"/>
                <a:ea typeface="ＭＳ Ｐゴシック" charset="-128"/>
                <a:cs typeface="+mn-cs"/>
              </a:defRPr>
            </a:lvl5pPr>
            <a:lvl6pPr marL="1645667" indent="-182852"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519" indent="-182852"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371" indent="-182852"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224" indent="-182852"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Font typeface="Wingdings 3" charset="0"/>
              <a:buNone/>
            </a:pPr>
            <a:r>
              <a:rPr lang="en-US" sz="2800" i="1" dirty="0" smtClean="0"/>
              <a:t>Now you will eat BREAD, </a:t>
            </a:r>
          </a:p>
          <a:p>
            <a:pPr marL="0" indent="0">
              <a:buFont typeface="Wingdings 3" charset="0"/>
              <a:buNone/>
            </a:pPr>
            <a:r>
              <a:rPr lang="en-US" sz="2800" i="1" dirty="0" smtClean="0"/>
              <a:t>And you will drink water</a:t>
            </a:r>
          </a:p>
          <a:p>
            <a:pPr marL="0" indent="0">
              <a:buNone/>
            </a:pPr>
            <a:r>
              <a:rPr lang="en-US" sz="2400" dirty="0" err="1"/>
              <a:t>Hrozný</a:t>
            </a:r>
            <a:r>
              <a:rPr lang="en-US" sz="2400" dirty="0"/>
              <a:t>, </a:t>
            </a:r>
            <a:r>
              <a:rPr lang="en-US" sz="2400" dirty="0" err="1"/>
              <a:t>Bedřich</a:t>
            </a:r>
            <a:r>
              <a:rPr lang="en-US" sz="2400" dirty="0"/>
              <a:t> (1917</a:t>
            </a:r>
            <a:r>
              <a:rPr lang="en-US" sz="2400" dirty="0" smtClean="0"/>
              <a:t>)</a:t>
            </a:r>
            <a:endParaRPr lang="en-US" sz="2400" dirty="0"/>
          </a:p>
        </p:txBody>
      </p:sp>
      <p:sp>
        <p:nvSpPr>
          <p:cNvPr id="9" name="Content Placeholder 4"/>
          <p:cNvSpPr txBox="1">
            <a:spLocks/>
          </p:cNvSpPr>
          <p:nvPr/>
        </p:nvSpPr>
        <p:spPr bwMode="auto">
          <a:xfrm>
            <a:off x="4631731" y="2582362"/>
            <a:ext cx="4041648" cy="103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25" tIns="45713" rIns="91425" bIns="45713" numCol="1" anchor="t" anchorCtr="0" compatLnSpc="1">
            <a:prstTxWarp prst="textNoShape">
              <a:avLst/>
            </a:prstTxWarp>
          </a:bodyPr>
          <a:lstStyle>
            <a:lvl1pPr marL="273434" indent="-273434" algn="l" rtl="0" eaLnBrk="1" fontAlgn="base" hangingPunct="1">
              <a:spcBef>
                <a:spcPts val="598"/>
              </a:spcBef>
              <a:spcAft>
                <a:spcPct val="0"/>
              </a:spcAft>
              <a:buClr>
                <a:schemeClr val="accent1"/>
              </a:buClr>
              <a:buSzPct val="76000"/>
              <a:buFont typeface="Wingdings 3" charset="0"/>
              <a:buChar char=""/>
              <a:defRPr sz="2600" kern="1200">
                <a:solidFill>
                  <a:schemeClr val="tx1"/>
                </a:solidFill>
                <a:latin typeface="+mn-lt"/>
                <a:ea typeface="ＭＳ Ｐゴシック" charset="-128"/>
                <a:cs typeface="ＭＳ Ｐゴシック" charset="-128"/>
              </a:defRPr>
            </a:lvl1pPr>
            <a:lvl2pPr marL="547984" indent="-273434" algn="l" rtl="0" eaLnBrk="1" fontAlgn="base" hangingPunct="1">
              <a:spcBef>
                <a:spcPts val="501"/>
              </a:spcBef>
              <a:spcAft>
                <a:spcPct val="0"/>
              </a:spcAft>
              <a:buClr>
                <a:schemeClr val="accent2"/>
              </a:buClr>
              <a:buSzPct val="76000"/>
              <a:buFont typeface="Wingdings 3" charset="0"/>
              <a:buChar char=""/>
              <a:defRPr sz="2300" kern="1200">
                <a:solidFill>
                  <a:schemeClr val="tx2"/>
                </a:solidFill>
                <a:latin typeface="+mn-lt"/>
                <a:ea typeface="ＭＳ Ｐゴシック" charset="-128"/>
                <a:cs typeface="+mn-cs"/>
              </a:defRPr>
            </a:lvl2pPr>
            <a:lvl3pPr marL="822535" indent="-227676" algn="l" rtl="0" eaLnBrk="1" fontAlgn="base" hangingPunct="1">
              <a:spcBef>
                <a:spcPts val="501"/>
              </a:spcBef>
              <a:spcAft>
                <a:spcPct val="0"/>
              </a:spcAft>
              <a:buClr>
                <a:srgbClr val="BCBCBC"/>
              </a:buClr>
              <a:buSzPct val="76000"/>
              <a:buFont typeface="Wingdings 3" charset="0"/>
              <a:buChar char=""/>
              <a:defRPr sz="2000" kern="1200">
                <a:solidFill>
                  <a:schemeClr val="tx1"/>
                </a:solidFill>
                <a:latin typeface="+mn-lt"/>
                <a:ea typeface="ＭＳ Ｐゴシック" charset="-128"/>
                <a:cs typeface="+mn-cs"/>
              </a:defRPr>
            </a:lvl3pPr>
            <a:lvl4pPr marL="1097085" indent="-227676" algn="l" rtl="0" eaLnBrk="1" fontAlgn="base" hangingPunct="1">
              <a:spcBef>
                <a:spcPts val="404"/>
              </a:spcBef>
              <a:spcAft>
                <a:spcPct val="0"/>
              </a:spcAft>
              <a:buClr>
                <a:srgbClr val="8BA2B4"/>
              </a:buClr>
              <a:buSzPct val="70000"/>
              <a:buFont typeface="Wingdings" charset="0"/>
              <a:buChar char=""/>
              <a:defRPr sz="1800" kern="1200">
                <a:solidFill>
                  <a:schemeClr val="tx1"/>
                </a:solidFill>
                <a:latin typeface="+mn-lt"/>
                <a:ea typeface="ＭＳ Ｐゴシック" charset="-128"/>
                <a:cs typeface="+mn-cs"/>
              </a:defRPr>
            </a:lvl4pPr>
            <a:lvl5pPr marL="1370518" indent="-227676" algn="l" rtl="0" eaLnBrk="1" fontAlgn="base" hangingPunct="1">
              <a:spcBef>
                <a:spcPts val="299"/>
              </a:spcBef>
              <a:spcAft>
                <a:spcPct val="0"/>
              </a:spcAft>
              <a:buClr>
                <a:schemeClr val="accent2"/>
              </a:buClr>
              <a:buSzPct val="70000"/>
              <a:buFont typeface="Wingdings" charset="0"/>
              <a:buChar char=""/>
              <a:defRPr sz="1600" kern="1200">
                <a:solidFill>
                  <a:schemeClr val="tx1"/>
                </a:solidFill>
                <a:latin typeface="+mn-lt"/>
                <a:ea typeface="ＭＳ Ｐゴシック" charset="-128"/>
                <a:cs typeface="+mn-cs"/>
              </a:defRPr>
            </a:lvl5pPr>
            <a:lvl6pPr marL="1645667" indent="-182852"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519" indent="-182852"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371" indent="-182852"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224" indent="-182852"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Font typeface="Wingdings 3" charset="0"/>
              <a:buNone/>
            </a:pPr>
            <a:r>
              <a:rPr lang="en-US" sz="2800" i="1" dirty="0" smtClean="0"/>
              <a:t>nu BREAD-n </a:t>
            </a:r>
            <a:r>
              <a:rPr lang="en-US" sz="2800" i="1" dirty="0" err="1" smtClean="0"/>
              <a:t>ezzateni</a:t>
            </a:r>
            <a:r>
              <a:rPr lang="en-US" sz="2800" i="1" dirty="0" smtClean="0"/>
              <a:t> </a:t>
            </a:r>
            <a:r>
              <a:rPr lang="en-US" sz="2800" i="1" dirty="0" err="1" smtClean="0"/>
              <a:t>watar</a:t>
            </a:r>
            <a:r>
              <a:rPr lang="en-US" sz="2800" i="1" dirty="0" smtClean="0"/>
              <a:t>-ma </a:t>
            </a:r>
            <a:r>
              <a:rPr lang="en-US" sz="2800" i="1" dirty="0" err="1" smtClean="0"/>
              <a:t>ekutteni</a:t>
            </a:r>
            <a:endParaRPr lang="en-US" sz="2800" i="1" dirty="0" smtClean="0"/>
          </a:p>
          <a:p>
            <a:endParaRPr lang="en-US" dirty="0"/>
          </a:p>
        </p:txBody>
      </p:sp>
    </p:spTree>
    <p:extLst>
      <p:ext uri="{BB962C8B-B14F-4D97-AF65-F5344CB8AC3E}">
        <p14:creationId xmlns:p14="http://schemas.microsoft.com/office/powerpoint/2010/main" val="1973933208"/>
      </p:ext>
    </p:extLst>
  </p:cSld>
  <p:clrMapOvr>
    <a:masterClrMapping/>
  </p:clrMapOvr>
  <mc:AlternateContent xmlns:mc="http://schemas.openxmlformats.org/markup-compatibility/2006" xmlns:p14="http://schemas.microsoft.com/office/powerpoint/2010/main">
    <mc:Choice Requires="p14">
      <p:transition spd="med" p14:dur="700" advTm="118142">
        <p:fade/>
      </p:transition>
    </mc:Choice>
    <mc:Fallback xmlns="">
      <p:transition xmlns:p14="http://schemas.microsoft.com/office/powerpoint/2010/main" spd="med" advTm="118142">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GB" dirty="0" smtClean="0"/>
              <a:t>Sequence alignment and homology</a:t>
            </a:r>
          </a:p>
        </p:txBody>
      </p:sp>
      <p:sp>
        <p:nvSpPr>
          <p:cNvPr id="34819" name="Content Placeholder 12"/>
          <p:cNvSpPr>
            <a:spLocks noGrp="1"/>
          </p:cNvSpPr>
          <p:nvPr>
            <p:ph idx="1"/>
          </p:nvPr>
        </p:nvSpPr>
        <p:spPr>
          <a:xfrm>
            <a:off x="457200" y="1016000"/>
            <a:ext cx="3409615" cy="4114800"/>
          </a:xfrm>
        </p:spPr>
        <p:txBody>
          <a:bodyPr/>
          <a:lstStyle/>
          <a:p>
            <a:r>
              <a:rPr lang="en-GB" sz="2400" dirty="0"/>
              <a:t>E</a:t>
            </a:r>
            <a:r>
              <a:rPr lang="en-GB" sz="2400" dirty="0" smtClean="0"/>
              <a:t>asy if have exact match</a:t>
            </a:r>
          </a:p>
          <a:p>
            <a:pPr lvl="1"/>
            <a:r>
              <a:rPr lang="en-GB" sz="2000" dirty="0" smtClean="0"/>
              <a:t>...but sequences diverge over time</a:t>
            </a:r>
          </a:p>
          <a:p>
            <a:r>
              <a:rPr lang="en-GB" sz="2400" dirty="0" smtClean="0"/>
              <a:t>Need alignment and search methods that allow for variability</a:t>
            </a:r>
          </a:p>
          <a:p>
            <a:pPr lvl="1"/>
            <a:r>
              <a:rPr lang="en-GB" sz="2000" dirty="0" smtClean="0"/>
              <a:t>Gap penalties</a:t>
            </a:r>
          </a:p>
          <a:p>
            <a:pPr lvl="1"/>
            <a:r>
              <a:rPr lang="en-GB" sz="2000" dirty="0" smtClean="0"/>
              <a:t>Substitution scores</a:t>
            </a:r>
          </a:p>
        </p:txBody>
      </p:sp>
      <p:sp>
        <p:nvSpPr>
          <p:cNvPr id="3" name="TextBox 2"/>
          <p:cNvSpPr txBox="1"/>
          <p:nvPr/>
        </p:nvSpPr>
        <p:spPr>
          <a:xfrm>
            <a:off x="4132834" y="1030654"/>
            <a:ext cx="1846930" cy="923330"/>
          </a:xfrm>
          <a:prstGeom prst="rect">
            <a:avLst/>
          </a:prstGeom>
          <a:noFill/>
        </p:spPr>
        <p:txBody>
          <a:bodyPr wrap="none" rtlCol="0">
            <a:spAutoFit/>
          </a:bodyPr>
          <a:lstStyle/>
          <a:p>
            <a:r>
              <a:rPr lang="en-GB" dirty="0" smtClean="0">
                <a:latin typeface="Courier"/>
                <a:cs typeface="Courier"/>
              </a:rPr>
              <a:t>ATCGATCGGGCT</a:t>
            </a:r>
          </a:p>
          <a:p>
            <a:r>
              <a:rPr lang="en-GB" dirty="0" smtClean="0">
                <a:latin typeface="Courier"/>
                <a:cs typeface="Courier"/>
              </a:rPr>
              <a:t>||||||||||||</a:t>
            </a:r>
          </a:p>
          <a:p>
            <a:r>
              <a:rPr lang="en-GB" dirty="0" smtClean="0">
                <a:latin typeface="Courier"/>
                <a:cs typeface="Courier"/>
              </a:rPr>
              <a:t>ATCGATCGGGCT</a:t>
            </a:r>
            <a:endParaRPr lang="en-GB" dirty="0">
              <a:latin typeface="Courier"/>
              <a:cs typeface="Courier"/>
            </a:endParaRPr>
          </a:p>
        </p:txBody>
      </p:sp>
      <p:sp>
        <p:nvSpPr>
          <p:cNvPr id="9" name="TextBox 8"/>
          <p:cNvSpPr txBox="1"/>
          <p:nvPr/>
        </p:nvSpPr>
        <p:spPr>
          <a:xfrm>
            <a:off x="4132834" y="2216329"/>
            <a:ext cx="1846930" cy="923330"/>
          </a:xfrm>
          <a:prstGeom prst="rect">
            <a:avLst/>
          </a:prstGeom>
          <a:noFill/>
        </p:spPr>
        <p:txBody>
          <a:bodyPr wrap="none" rtlCol="0">
            <a:spAutoFit/>
          </a:bodyPr>
          <a:lstStyle/>
          <a:p>
            <a:r>
              <a:rPr lang="en-GB" dirty="0" smtClean="0">
                <a:latin typeface="Courier"/>
                <a:cs typeface="Courier"/>
              </a:rPr>
              <a:t>ATCGATCGGGCT</a:t>
            </a:r>
          </a:p>
          <a:p>
            <a:r>
              <a:rPr lang="en-GB" dirty="0" smtClean="0">
                <a:latin typeface="Courier"/>
                <a:cs typeface="Courier"/>
              </a:rPr>
              <a:t>||| ||||||||</a:t>
            </a:r>
          </a:p>
          <a:p>
            <a:r>
              <a:rPr lang="en-GB" dirty="0" smtClean="0">
                <a:latin typeface="Courier"/>
                <a:cs typeface="Courier"/>
              </a:rPr>
              <a:t>ATCCATCGGGCT</a:t>
            </a:r>
            <a:endParaRPr lang="en-GB" dirty="0">
              <a:latin typeface="Courier"/>
              <a:cs typeface="Courier"/>
            </a:endParaRPr>
          </a:p>
        </p:txBody>
      </p:sp>
      <p:sp>
        <p:nvSpPr>
          <p:cNvPr id="10" name="TextBox 9"/>
          <p:cNvSpPr txBox="1"/>
          <p:nvPr/>
        </p:nvSpPr>
        <p:spPr>
          <a:xfrm>
            <a:off x="4206101" y="3275979"/>
            <a:ext cx="1985452" cy="923330"/>
          </a:xfrm>
          <a:prstGeom prst="rect">
            <a:avLst/>
          </a:prstGeom>
          <a:noFill/>
        </p:spPr>
        <p:txBody>
          <a:bodyPr wrap="none" rtlCol="0">
            <a:spAutoFit/>
          </a:bodyPr>
          <a:lstStyle/>
          <a:p>
            <a:r>
              <a:rPr lang="en-GB" dirty="0" smtClean="0">
                <a:latin typeface="Courier"/>
                <a:cs typeface="Courier"/>
              </a:rPr>
              <a:t>ATCG-ATCGGGCT</a:t>
            </a:r>
          </a:p>
          <a:p>
            <a:r>
              <a:rPr lang="en-GB" dirty="0" smtClean="0">
                <a:latin typeface="Courier"/>
                <a:cs typeface="Courier"/>
              </a:rPr>
              <a:t>|||  |||||||</a:t>
            </a:r>
          </a:p>
          <a:p>
            <a:r>
              <a:rPr lang="en-GB" dirty="0" smtClean="0">
                <a:latin typeface="Courier"/>
                <a:cs typeface="Courier"/>
              </a:rPr>
              <a:t>ATCCAATCGGGCT</a:t>
            </a:r>
            <a:endParaRPr lang="en-GB" dirty="0">
              <a:latin typeface="Courier"/>
              <a:cs typeface="Courier"/>
            </a:endParaRPr>
          </a:p>
        </p:txBody>
      </p:sp>
      <p:sp>
        <p:nvSpPr>
          <p:cNvPr id="11" name="TextBox 10"/>
          <p:cNvSpPr txBox="1"/>
          <p:nvPr/>
        </p:nvSpPr>
        <p:spPr>
          <a:xfrm>
            <a:off x="4206101" y="4305143"/>
            <a:ext cx="1985452" cy="646331"/>
          </a:xfrm>
          <a:prstGeom prst="rect">
            <a:avLst/>
          </a:prstGeom>
          <a:noFill/>
        </p:spPr>
        <p:txBody>
          <a:bodyPr wrap="none" rtlCol="0">
            <a:spAutoFit/>
          </a:bodyPr>
          <a:lstStyle/>
          <a:p>
            <a:r>
              <a:rPr lang="en-GB" dirty="0" smtClean="0">
                <a:latin typeface="Courier"/>
                <a:cs typeface="Courier"/>
              </a:rPr>
              <a:t>TTTTTTT------</a:t>
            </a:r>
          </a:p>
          <a:p>
            <a:r>
              <a:rPr lang="en-GB" dirty="0">
                <a:latin typeface="Courier"/>
                <a:cs typeface="Courier"/>
              </a:rPr>
              <a:t>-----</a:t>
            </a:r>
            <a:r>
              <a:rPr lang="en-GB" dirty="0" smtClean="0">
                <a:latin typeface="Courier"/>
                <a:cs typeface="Courier"/>
              </a:rPr>
              <a:t>--GGGGGG</a:t>
            </a:r>
            <a:endParaRPr lang="en-GB" dirty="0">
              <a:latin typeface="Courier"/>
              <a:cs typeface="Courier"/>
            </a:endParaRPr>
          </a:p>
        </p:txBody>
      </p:sp>
      <p:sp>
        <p:nvSpPr>
          <p:cNvPr id="8" name="TextBox 7"/>
          <p:cNvSpPr txBox="1"/>
          <p:nvPr/>
        </p:nvSpPr>
        <p:spPr>
          <a:xfrm>
            <a:off x="6399534" y="1033259"/>
            <a:ext cx="1708408" cy="1200329"/>
          </a:xfrm>
          <a:prstGeom prst="rect">
            <a:avLst/>
          </a:prstGeom>
          <a:noFill/>
        </p:spPr>
        <p:txBody>
          <a:bodyPr wrap="none" rtlCol="0">
            <a:spAutoFit/>
          </a:bodyPr>
          <a:lstStyle/>
          <a:p>
            <a:r>
              <a:rPr lang="en-GB" dirty="0" smtClean="0">
                <a:latin typeface="Courier"/>
                <a:cs typeface="Courier"/>
              </a:rPr>
              <a:t>TDAAINPGNSG</a:t>
            </a:r>
          </a:p>
          <a:p>
            <a:r>
              <a:rPr lang="en-GB" dirty="0" smtClean="0">
                <a:latin typeface="Courier"/>
                <a:cs typeface="Courier"/>
              </a:rPr>
              <a:t>|||||||||||</a:t>
            </a:r>
          </a:p>
          <a:p>
            <a:r>
              <a:rPr lang="en-GB" dirty="0" smtClean="0">
                <a:latin typeface="Courier"/>
                <a:cs typeface="Courier"/>
              </a:rPr>
              <a:t>TDAAINPGNSG</a:t>
            </a:r>
            <a:endParaRPr lang="en-GB" dirty="0">
              <a:latin typeface="Courier"/>
              <a:cs typeface="Courier"/>
            </a:endParaRPr>
          </a:p>
          <a:p>
            <a:endParaRPr lang="en-GB" dirty="0">
              <a:latin typeface="Courier"/>
              <a:cs typeface="Courier"/>
            </a:endParaRPr>
          </a:p>
        </p:txBody>
      </p:sp>
      <p:sp>
        <p:nvSpPr>
          <p:cNvPr id="13" name="TextBox 12"/>
          <p:cNvSpPr txBox="1"/>
          <p:nvPr/>
        </p:nvSpPr>
        <p:spPr>
          <a:xfrm>
            <a:off x="6399534" y="3275979"/>
            <a:ext cx="2678062" cy="923330"/>
          </a:xfrm>
          <a:prstGeom prst="rect">
            <a:avLst/>
          </a:prstGeom>
          <a:noFill/>
        </p:spPr>
        <p:txBody>
          <a:bodyPr wrap="none" rtlCol="0">
            <a:spAutoFit/>
          </a:bodyPr>
          <a:lstStyle/>
          <a:p>
            <a:r>
              <a:rPr lang="en-GB" dirty="0" smtClean="0">
                <a:latin typeface="Courier"/>
                <a:cs typeface="Courier"/>
              </a:rPr>
              <a:t>TDA-------AINPGNSG</a:t>
            </a:r>
            <a:endParaRPr lang="en-GB" dirty="0">
              <a:latin typeface="Courier"/>
              <a:cs typeface="Courier"/>
            </a:endParaRPr>
          </a:p>
          <a:p>
            <a:r>
              <a:rPr lang="en-GB" dirty="0" smtClean="0">
                <a:latin typeface="Courier"/>
                <a:cs typeface="Courier"/>
              </a:rPr>
              <a:t>|||           |</a:t>
            </a:r>
            <a:r>
              <a:rPr lang="en-GB" dirty="0" smtClean="0">
                <a:latin typeface="Courier"/>
                <a:cs typeface="Courier"/>
                <a:sym typeface="Wingdings"/>
              </a:rPr>
              <a:t>:||</a:t>
            </a:r>
            <a:endParaRPr lang="en-GB" dirty="0" smtClean="0">
              <a:latin typeface="Courier"/>
              <a:cs typeface="Courier"/>
            </a:endParaRPr>
          </a:p>
          <a:p>
            <a:r>
              <a:rPr lang="en-GB" dirty="0" err="1" smtClean="0">
                <a:latin typeface="Courier"/>
                <a:cs typeface="Courier"/>
              </a:rPr>
              <a:t>TGGvspyadpNTCRGDSG</a:t>
            </a:r>
            <a:endParaRPr lang="en-GB" dirty="0" smtClean="0">
              <a:latin typeface="Courier"/>
              <a:cs typeface="Courier"/>
            </a:endParaRPr>
          </a:p>
        </p:txBody>
      </p:sp>
      <p:sp>
        <p:nvSpPr>
          <p:cNvPr id="14" name="TextBox 13"/>
          <p:cNvSpPr txBox="1"/>
          <p:nvPr/>
        </p:nvSpPr>
        <p:spPr>
          <a:xfrm>
            <a:off x="6399534" y="2216329"/>
            <a:ext cx="1708408" cy="1200329"/>
          </a:xfrm>
          <a:prstGeom prst="rect">
            <a:avLst/>
          </a:prstGeom>
          <a:noFill/>
        </p:spPr>
        <p:txBody>
          <a:bodyPr wrap="none" rtlCol="0">
            <a:spAutoFit/>
          </a:bodyPr>
          <a:lstStyle/>
          <a:p>
            <a:r>
              <a:rPr lang="en-GB" dirty="0" smtClean="0">
                <a:latin typeface="Courier"/>
                <a:cs typeface="Courier"/>
              </a:rPr>
              <a:t>TDAAINPGNSG</a:t>
            </a:r>
          </a:p>
          <a:p>
            <a:r>
              <a:rPr lang="en-GB" dirty="0" smtClean="0">
                <a:latin typeface="Courier"/>
                <a:cs typeface="Courier"/>
              </a:rPr>
              <a:t>|||:|||||||</a:t>
            </a:r>
          </a:p>
          <a:p>
            <a:r>
              <a:rPr lang="en-GB" dirty="0" smtClean="0">
                <a:latin typeface="Courier"/>
                <a:cs typeface="Courier"/>
              </a:rPr>
              <a:t>TDASINPGNSG</a:t>
            </a:r>
            <a:endParaRPr lang="en-GB" dirty="0">
              <a:latin typeface="Courier"/>
              <a:cs typeface="Courier"/>
            </a:endParaRPr>
          </a:p>
          <a:p>
            <a:endParaRPr lang="en-GB" dirty="0">
              <a:latin typeface="Courier"/>
              <a:cs typeface="Courier"/>
            </a:endParaRPr>
          </a:p>
        </p:txBody>
      </p:sp>
    </p:spTree>
    <p:extLst>
      <p:ext uri="{BB962C8B-B14F-4D97-AF65-F5344CB8AC3E}">
        <p14:creationId xmlns:p14="http://schemas.microsoft.com/office/powerpoint/2010/main" val="110762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GB" dirty="0" smtClean="0"/>
              <a:t>Sequence alignment and homology</a:t>
            </a:r>
          </a:p>
        </p:txBody>
      </p:sp>
      <p:sp>
        <p:nvSpPr>
          <p:cNvPr id="34819" name="Content Placeholder 12"/>
          <p:cNvSpPr>
            <a:spLocks noGrp="1"/>
          </p:cNvSpPr>
          <p:nvPr>
            <p:ph idx="1"/>
          </p:nvPr>
        </p:nvSpPr>
        <p:spPr>
          <a:xfrm>
            <a:off x="457200" y="1016000"/>
            <a:ext cx="5037748" cy="4114800"/>
          </a:xfrm>
        </p:spPr>
        <p:txBody>
          <a:bodyPr/>
          <a:lstStyle/>
          <a:p>
            <a:r>
              <a:rPr lang="en-GB" dirty="0"/>
              <a:t>Amino acid sequences more highly conserved than nucleotide</a:t>
            </a:r>
          </a:p>
        </p:txBody>
      </p:sp>
      <p:sp>
        <p:nvSpPr>
          <p:cNvPr id="3" name="TextBox 2"/>
          <p:cNvSpPr txBox="1"/>
          <p:nvPr/>
        </p:nvSpPr>
        <p:spPr>
          <a:xfrm>
            <a:off x="5494948" y="1117136"/>
            <a:ext cx="3647716" cy="1754327"/>
          </a:xfrm>
          <a:prstGeom prst="rect">
            <a:avLst/>
          </a:prstGeom>
          <a:noFill/>
        </p:spPr>
        <p:txBody>
          <a:bodyPr wrap="none" rtlCol="0">
            <a:spAutoFit/>
          </a:bodyPr>
          <a:lstStyle/>
          <a:p>
            <a:r>
              <a:rPr lang="en-GB" dirty="0">
                <a:latin typeface="Courier"/>
                <a:cs typeface="Courier"/>
              </a:rPr>
              <a:t>SER LEU GLY PRO</a:t>
            </a:r>
          </a:p>
          <a:p>
            <a:r>
              <a:rPr lang="en-GB" dirty="0" smtClean="0">
                <a:latin typeface="Courier"/>
                <a:cs typeface="Courier"/>
              </a:rPr>
              <a:t>TCT CTA GGG CCC</a:t>
            </a:r>
          </a:p>
          <a:p>
            <a:r>
              <a:rPr lang="en-GB" dirty="0">
                <a:latin typeface="Courier"/>
                <a:cs typeface="Courier"/>
              </a:rPr>
              <a:t>|</a:t>
            </a:r>
            <a:r>
              <a:rPr lang="en-GB" dirty="0" smtClean="0">
                <a:latin typeface="Courier"/>
                <a:cs typeface="Courier"/>
              </a:rPr>
              <a:t>|  ||  ||  ||</a:t>
            </a:r>
            <a:endParaRPr lang="en-GB" dirty="0">
              <a:latin typeface="Courier"/>
              <a:cs typeface="Courier"/>
            </a:endParaRPr>
          </a:p>
          <a:p>
            <a:r>
              <a:rPr lang="en-GB" dirty="0">
                <a:latin typeface="Courier"/>
                <a:cs typeface="Courier"/>
              </a:rPr>
              <a:t>TCG CTT GGC </a:t>
            </a:r>
            <a:r>
              <a:rPr lang="en-GB" dirty="0" smtClean="0">
                <a:latin typeface="Courier"/>
                <a:cs typeface="Courier"/>
              </a:rPr>
              <a:t>CCG</a:t>
            </a:r>
          </a:p>
          <a:p>
            <a:r>
              <a:rPr lang="en-GB" dirty="0" smtClean="0">
                <a:latin typeface="Courier"/>
                <a:cs typeface="Courier"/>
              </a:rPr>
              <a:t>4/4 Identical amino acids</a:t>
            </a:r>
          </a:p>
          <a:p>
            <a:r>
              <a:rPr lang="en-GB" dirty="0" smtClean="0">
                <a:latin typeface="Courier"/>
                <a:cs typeface="Courier"/>
              </a:rPr>
              <a:t>8/12 </a:t>
            </a:r>
            <a:r>
              <a:rPr lang="en-GB" dirty="0" err="1" smtClean="0">
                <a:latin typeface="Courier"/>
                <a:cs typeface="Courier"/>
              </a:rPr>
              <a:t>nt</a:t>
            </a:r>
            <a:r>
              <a:rPr lang="en-GB" dirty="0" smtClean="0">
                <a:latin typeface="Courier"/>
                <a:cs typeface="Courier"/>
              </a:rPr>
              <a:t> matches</a:t>
            </a:r>
            <a:endParaRPr lang="en-GB" dirty="0">
              <a:latin typeface="Courier"/>
              <a:cs typeface="Courier"/>
            </a:endParaRPr>
          </a:p>
        </p:txBody>
      </p:sp>
      <p:pic>
        <p:nvPicPr>
          <p:cNvPr id="2" name="Picture 1"/>
          <p:cNvPicPr>
            <a:picLocks noChangeAspect="1"/>
          </p:cNvPicPr>
          <p:nvPr/>
        </p:nvPicPr>
        <p:blipFill>
          <a:blip r:embed="rId2"/>
          <a:stretch>
            <a:fillRect/>
          </a:stretch>
        </p:blipFill>
        <p:spPr>
          <a:xfrm>
            <a:off x="930695" y="2064021"/>
            <a:ext cx="3025667" cy="2592646"/>
          </a:xfrm>
          <a:prstGeom prst="rect">
            <a:avLst/>
          </a:prstGeom>
        </p:spPr>
      </p:pic>
      <p:sp>
        <p:nvSpPr>
          <p:cNvPr id="8" name="TextBox 7"/>
          <p:cNvSpPr txBox="1"/>
          <p:nvPr/>
        </p:nvSpPr>
        <p:spPr>
          <a:xfrm>
            <a:off x="5494948" y="3042137"/>
            <a:ext cx="3647716" cy="2308324"/>
          </a:xfrm>
          <a:prstGeom prst="rect">
            <a:avLst/>
          </a:prstGeom>
          <a:noFill/>
        </p:spPr>
        <p:txBody>
          <a:bodyPr wrap="none" rtlCol="0">
            <a:spAutoFit/>
          </a:bodyPr>
          <a:lstStyle/>
          <a:p>
            <a:r>
              <a:rPr lang="en-GB" dirty="0">
                <a:latin typeface="Courier"/>
                <a:cs typeface="Courier"/>
              </a:rPr>
              <a:t>SER LEU GLY PRO</a:t>
            </a:r>
          </a:p>
          <a:p>
            <a:r>
              <a:rPr lang="en-GB" dirty="0">
                <a:latin typeface="Courier"/>
                <a:cs typeface="Courier"/>
              </a:rPr>
              <a:t>TCT CTA GGG CCC</a:t>
            </a:r>
          </a:p>
          <a:p>
            <a:r>
              <a:rPr lang="en-GB" dirty="0">
                <a:latin typeface="Courier"/>
                <a:cs typeface="Courier"/>
              </a:rPr>
              <a:t> </a:t>
            </a:r>
            <a:r>
              <a:rPr lang="en-GB" dirty="0" smtClean="0">
                <a:latin typeface="Courier"/>
                <a:cs typeface="Courier"/>
              </a:rPr>
              <a:t>    |  </a:t>
            </a:r>
            <a:r>
              <a:rPr lang="en-GB" dirty="0">
                <a:latin typeface="Courier"/>
                <a:cs typeface="Courier"/>
              </a:rPr>
              <a:t>||  ||</a:t>
            </a:r>
          </a:p>
          <a:p>
            <a:r>
              <a:rPr lang="en-GB" dirty="0" smtClean="0">
                <a:latin typeface="Courier"/>
                <a:cs typeface="Courier"/>
              </a:rPr>
              <a:t>AGT TTG GGC CCG</a:t>
            </a:r>
          </a:p>
          <a:p>
            <a:r>
              <a:rPr lang="en-GB" dirty="0">
                <a:latin typeface="Courier"/>
                <a:cs typeface="Courier"/>
              </a:rPr>
              <a:t>4/4 Identical amino acids</a:t>
            </a:r>
          </a:p>
          <a:p>
            <a:r>
              <a:rPr lang="en-GB" dirty="0" smtClean="0">
                <a:latin typeface="Courier"/>
                <a:cs typeface="Courier"/>
              </a:rPr>
              <a:t>5/</a:t>
            </a:r>
            <a:r>
              <a:rPr lang="en-GB" dirty="0">
                <a:latin typeface="Courier"/>
                <a:cs typeface="Courier"/>
              </a:rPr>
              <a:t>12 </a:t>
            </a:r>
            <a:r>
              <a:rPr lang="en-GB" dirty="0" err="1">
                <a:latin typeface="Courier"/>
                <a:cs typeface="Courier"/>
              </a:rPr>
              <a:t>nt</a:t>
            </a:r>
            <a:r>
              <a:rPr lang="en-GB" dirty="0">
                <a:latin typeface="Courier"/>
                <a:cs typeface="Courier"/>
              </a:rPr>
              <a:t> matches</a:t>
            </a:r>
          </a:p>
          <a:p>
            <a:endParaRPr lang="en-GB" dirty="0" smtClean="0">
              <a:latin typeface="Courier"/>
              <a:cs typeface="Courier"/>
            </a:endParaRPr>
          </a:p>
          <a:p>
            <a:endParaRPr lang="en-GB" dirty="0">
              <a:latin typeface="Courier"/>
              <a:cs typeface="Courier"/>
            </a:endParaRPr>
          </a:p>
        </p:txBody>
      </p:sp>
    </p:spTree>
    <p:extLst>
      <p:ext uri="{BB962C8B-B14F-4D97-AF65-F5344CB8AC3E}">
        <p14:creationId xmlns:p14="http://schemas.microsoft.com/office/powerpoint/2010/main" val="364937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GB" smtClean="0"/>
              <a:t>Dot plot</a:t>
            </a:r>
          </a:p>
        </p:txBody>
      </p:sp>
      <p:pic>
        <p:nvPicPr>
          <p:cNvPr id="3" name="Picture 2"/>
          <p:cNvPicPr>
            <a:picLocks noChangeAspect="1"/>
          </p:cNvPicPr>
          <p:nvPr/>
        </p:nvPicPr>
        <p:blipFill>
          <a:blip r:embed="rId2"/>
          <a:stretch>
            <a:fillRect/>
          </a:stretch>
        </p:blipFill>
        <p:spPr>
          <a:xfrm>
            <a:off x="766545" y="1384152"/>
            <a:ext cx="3123111" cy="2100210"/>
          </a:xfrm>
          <a:prstGeom prst="rect">
            <a:avLst/>
          </a:prstGeom>
          <a:ln w="3175" cmpd="sng">
            <a:solidFill>
              <a:schemeClr val="tx1"/>
            </a:solidFill>
          </a:ln>
        </p:spPr>
      </p:pic>
      <p:pic>
        <p:nvPicPr>
          <p:cNvPr id="47" name="Picture 10" descr="Qvs2.png"/>
          <p:cNvPicPr>
            <a:picLocks noChangeAspect="1"/>
          </p:cNvPicPr>
          <p:nvPr/>
        </p:nvPicPr>
        <p:blipFill>
          <a:blip r:embed="rId3" cstate="print">
            <a:extLst>
              <a:ext uri="{28A0092B-C50C-407E-A947-70E740481C1C}">
                <a14:useLocalDpi xmlns:a14="http://schemas.microsoft.com/office/drawing/2010/main"/>
              </a:ext>
            </a:extLst>
          </a:blip>
          <a:srcRect t="21164" r="20634"/>
          <a:stretch>
            <a:fillRect/>
          </a:stretch>
        </p:blipFill>
        <p:spPr bwMode="auto">
          <a:xfrm>
            <a:off x="5153777" y="1016103"/>
            <a:ext cx="3123832" cy="1939089"/>
          </a:xfrm>
          <a:prstGeom prst="rect">
            <a:avLst/>
          </a:prstGeom>
          <a:ln w="3175" cap="sq" cmpd="sng">
            <a:solidFill>
              <a:srgbClr val="000000"/>
            </a:solidFill>
            <a:prstDash val="solid"/>
            <a:miter lim="800000"/>
          </a:ln>
          <a:effectLst/>
        </p:spPr>
      </p:pic>
      <p:pic>
        <p:nvPicPr>
          <p:cNvPr id="48" name="Picture 7" descr="Qvs1.png"/>
          <p:cNvPicPr>
            <a:picLocks noChangeAspect="1"/>
          </p:cNvPicPr>
          <p:nvPr/>
        </p:nvPicPr>
        <p:blipFill>
          <a:blip r:embed="rId4" cstate="print">
            <a:extLst>
              <a:ext uri="{28A0092B-C50C-407E-A947-70E740481C1C}">
                <a14:useLocalDpi xmlns:a14="http://schemas.microsoft.com/office/drawing/2010/main"/>
              </a:ext>
            </a:extLst>
          </a:blip>
          <a:srcRect t="8485" r="20212" b="2127"/>
          <a:stretch>
            <a:fillRect/>
          </a:stretch>
        </p:blipFill>
        <p:spPr bwMode="auto">
          <a:xfrm>
            <a:off x="5177462" y="3093592"/>
            <a:ext cx="3018740" cy="2114236"/>
          </a:xfrm>
          <a:prstGeom prst="rect">
            <a:avLst/>
          </a:prstGeom>
          <a:ln w="3175" cap="sq" cmpd="sng">
            <a:solidFill>
              <a:srgbClr val="000000"/>
            </a:solidFill>
            <a:prstDash val="solid"/>
            <a:miter lim="800000"/>
          </a:ln>
          <a:effectLst/>
        </p:spPr>
      </p:pic>
    </p:spTree>
    <p:extLst>
      <p:ext uri="{BB962C8B-B14F-4D97-AF65-F5344CB8AC3E}">
        <p14:creationId xmlns:p14="http://schemas.microsoft.com/office/powerpoint/2010/main" val="326148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GB" dirty="0" smtClean="0"/>
              <a:t>Turning dot plot into an algorithm</a:t>
            </a:r>
          </a:p>
        </p:txBody>
      </p:sp>
      <p:sp>
        <p:nvSpPr>
          <p:cNvPr id="43011" name="Content Placeholder 2"/>
          <p:cNvSpPr>
            <a:spLocks noGrp="1"/>
          </p:cNvSpPr>
          <p:nvPr>
            <p:ph idx="1"/>
          </p:nvPr>
        </p:nvSpPr>
        <p:spPr/>
        <p:txBody>
          <a:bodyPr/>
          <a:lstStyle/>
          <a:p>
            <a:r>
              <a:rPr lang="en-GB" dirty="0" smtClean="0"/>
              <a:t>Simple algorithm – penalise movement away from diagonal – gap penalty</a:t>
            </a:r>
          </a:p>
          <a:p>
            <a:pPr>
              <a:buFontTx/>
              <a:buNone/>
            </a:pPr>
            <a:endParaRPr lang="en-GB" dirty="0" smtClean="0"/>
          </a:p>
        </p:txBody>
      </p:sp>
      <p:sp>
        <p:nvSpPr>
          <p:cNvPr id="43015" name="TextBox 6"/>
          <p:cNvSpPr txBox="1">
            <a:spLocks noChangeArrowheads="1"/>
          </p:cNvSpPr>
          <p:nvPr/>
        </p:nvSpPr>
        <p:spPr bwMode="auto">
          <a:xfrm>
            <a:off x="3071813" y="3155157"/>
            <a:ext cx="571500" cy="369332"/>
          </a:xfrm>
          <a:prstGeom prst="rect">
            <a:avLst/>
          </a:prstGeom>
          <a:noFill/>
          <a:ln w="9525">
            <a:noFill/>
            <a:miter lim="800000"/>
            <a:headEnd/>
            <a:tailEnd/>
          </a:ln>
        </p:spPr>
        <p:txBody>
          <a:bodyPr>
            <a:spAutoFit/>
          </a:bodyPr>
          <a:lstStyle/>
          <a:p>
            <a:r>
              <a:rPr lang="en-GB"/>
              <a:t>0</a:t>
            </a:r>
          </a:p>
        </p:txBody>
      </p:sp>
      <p:sp>
        <p:nvSpPr>
          <p:cNvPr id="43016" name="TextBox 7"/>
          <p:cNvSpPr txBox="1">
            <a:spLocks noChangeArrowheads="1"/>
          </p:cNvSpPr>
          <p:nvPr/>
        </p:nvSpPr>
        <p:spPr bwMode="auto">
          <a:xfrm>
            <a:off x="2987676" y="2317751"/>
            <a:ext cx="923925" cy="369332"/>
          </a:xfrm>
          <a:prstGeom prst="rect">
            <a:avLst/>
          </a:prstGeom>
          <a:noFill/>
          <a:ln w="9525">
            <a:noFill/>
            <a:miter lim="800000"/>
            <a:headEnd/>
            <a:tailEnd/>
          </a:ln>
        </p:spPr>
        <p:txBody>
          <a:bodyPr>
            <a:spAutoFit/>
          </a:bodyPr>
          <a:lstStyle/>
          <a:p>
            <a:r>
              <a:rPr lang="en-GB"/>
              <a:t>-10</a:t>
            </a:r>
          </a:p>
        </p:txBody>
      </p:sp>
      <p:sp>
        <p:nvSpPr>
          <p:cNvPr id="43017" name="TextBox 8"/>
          <p:cNvSpPr txBox="1">
            <a:spLocks noChangeArrowheads="1"/>
          </p:cNvSpPr>
          <p:nvPr/>
        </p:nvSpPr>
        <p:spPr bwMode="auto">
          <a:xfrm>
            <a:off x="4071938" y="3155157"/>
            <a:ext cx="787400" cy="369332"/>
          </a:xfrm>
          <a:prstGeom prst="rect">
            <a:avLst/>
          </a:prstGeom>
          <a:noFill/>
          <a:ln w="9525">
            <a:noFill/>
            <a:miter lim="800000"/>
            <a:headEnd/>
            <a:tailEnd/>
          </a:ln>
        </p:spPr>
        <p:txBody>
          <a:bodyPr>
            <a:spAutoFit/>
          </a:bodyPr>
          <a:lstStyle/>
          <a:p>
            <a:r>
              <a:rPr lang="en-GB"/>
              <a:t>-10</a:t>
            </a:r>
          </a:p>
        </p:txBody>
      </p:sp>
      <p:sp>
        <p:nvSpPr>
          <p:cNvPr id="43018" name="TextBox 9"/>
          <p:cNvSpPr txBox="1">
            <a:spLocks noChangeArrowheads="1"/>
          </p:cNvSpPr>
          <p:nvPr/>
        </p:nvSpPr>
        <p:spPr bwMode="auto">
          <a:xfrm>
            <a:off x="4071938" y="2321719"/>
            <a:ext cx="571500" cy="369332"/>
          </a:xfrm>
          <a:prstGeom prst="rect">
            <a:avLst/>
          </a:prstGeom>
          <a:noFill/>
          <a:ln w="9525">
            <a:noFill/>
            <a:miter lim="800000"/>
            <a:headEnd/>
            <a:tailEnd/>
          </a:ln>
        </p:spPr>
        <p:txBody>
          <a:bodyPr>
            <a:spAutoFit/>
          </a:bodyPr>
          <a:lstStyle/>
          <a:p>
            <a:r>
              <a:rPr lang="en-GB"/>
              <a:t>0</a:t>
            </a:r>
          </a:p>
        </p:txBody>
      </p:sp>
      <p:cxnSp>
        <p:nvCxnSpPr>
          <p:cNvPr id="43019" name="Straight Arrow Connector 11"/>
          <p:cNvCxnSpPr>
            <a:cxnSpLocks noChangeShapeType="1"/>
            <a:stCxn id="43015" idx="0"/>
          </p:cNvCxnSpPr>
          <p:nvPr/>
        </p:nvCxnSpPr>
        <p:spPr bwMode="auto">
          <a:xfrm flipV="1">
            <a:off x="3357563" y="2678907"/>
            <a:ext cx="642937" cy="476250"/>
          </a:xfrm>
          <a:prstGeom prst="straightConnector1">
            <a:avLst/>
          </a:prstGeom>
          <a:noFill/>
          <a:ln w="9525" algn="ctr">
            <a:solidFill>
              <a:schemeClr val="tx1"/>
            </a:solidFill>
            <a:round/>
            <a:headEnd/>
            <a:tailEnd type="arrow" w="med" len="med"/>
          </a:ln>
        </p:spPr>
      </p:cxnSp>
      <p:cxnSp>
        <p:nvCxnSpPr>
          <p:cNvPr id="43020" name="Straight Arrow Connector 13"/>
          <p:cNvCxnSpPr>
            <a:cxnSpLocks noChangeShapeType="1"/>
          </p:cNvCxnSpPr>
          <p:nvPr/>
        </p:nvCxnSpPr>
        <p:spPr bwMode="auto">
          <a:xfrm>
            <a:off x="3500438" y="3333750"/>
            <a:ext cx="500062" cy="1323"/>
          </a:xfrm>
          <a:prstGeom prst="straightConnector1">
            <a:avLst/>
          </a:prstGeom>
          <a:noFill/>
          <a:ln w="9525" algn="ctr">
            <a:solidFill>
              <a:schemeClr val="tx1"/>
            </a:solidFill>
            <a:round/>
            <a:headEnd/>
            <a:tailEnd type="arrow" w="med" len="med"/>
          </a:ln>
        </p:spPr>
      </p:cxnSp>
      <p:cxnSp>
        <p:nvCxnSpPr>
          <p:cNvPr id="43021" name="Straight Arrow Connector 15"/>
          <p:cNvCxnSpPr>
            <a:cxnSpLocks noChangeShapeType="1"/>
          </p:cNvCxnSpPr>
          <p:nvPr/>
        </p:nvCxnSpPr>
        <p:spPr bwMode="auto">
          <a:xfrm rot="5400000" flipH="1" flipV="1">
            <a:off x="3004873" y="2887134"/>
            <a:ext cx="418042" cy="1588"/>
          </a:xfrm>
          <a:prstGeom prst="straightConnector1">
            <a:avLst/>
          </a:prstGeom>
          <a:noFill/>
          <a:ln w="9525" algn="ctr">
            <a:solidFill>
              <a:schemeClr val="tx1"/>
            </a:solidFill>
            <a:round/>
            <a:headEnd/>
            <a:tailEnd type="arrow" w="med" len="med"/>
          </a:ln>
        </p:spPr>
      </p:cxnSp>
      <p:sp>
        <p:nvSpPr>
          <p:cNvPr id="43022" name="TextBox 16"/>
          <p:cNvSpPr txBox="1">
            <a:spLocks noChangeArrowheads="1"/>
          </p:cNvSpPr>
          <p:nvPr/>
        </p:nvSpPr>
        <p:spPr bwMode="auto">
          <a:xfrm>
            <a:off x="2428876" y="2738438"/>
            <a:ext cx="714375" cy="369332"/>
          </a:xfrm>
          <a:prstGeom prst="rect">
            <a:avLst/>
          </a:prstGeom>
          <a:noFill/>
          <a:ln w="9525">
            <a:noFill/>
            <a:miter lim="800000"/>
            <a:headEnd/>
            <a:tailEnd/>
          </a:ln>
        </p:spPr>
        <p:txBody>
          <a:bodyPr>
            <a:spAutoFit/>
          </a:bodyPr>
          <a:lstStyle/>
          <a:p>
            <a:r>
              <a:rPr lang="en-GB">
                <a:solidFill>
                  <a:srgbClr val="FF0000"/>
                </a:solidFill>
              </a:rPr>
              <a:t>-10</a:t>
            </a:r>
          </a:p>
        </p:txBody>
      </p:sp>
      <p:sp>
        <p:nvSpPr>
          <p:cNvPr id="43023" name="TextBox 17"/>
          <p:cNvSpPr txBox="1">
            <a:spLocks noChangeArrowheads="1"/>
          </p:cNvSpPr>
          <p:nvPr/>
        </p:nvSpPr>
        <p:spPr bwMode="auto">
          <a:xfrm>
            <a:off x="3357564" y="3393282"/>
            <a:ext cx="714375" cy="369332"/>
          </a:xfrm>
          <a:prstGeom prst="rect">
            <a:avLst/>
          </a:prstGeom>
          <a:noFill/>
          <a:ln w="9525">
            <a:noFill/>
            <a:miter lim="800000"/>
            <a:headEnd/>
            <a:tailEnd/>
          </a:ln>
        </p:spPr>
        <p:txBody>
          <a:bodyPr>
            <a:spAutoFit/>
          </a:bodyPr>
          <a:lstStyle/>
          <a:p>
            <a:r>
              <a:rPr lang="en-GB">
                <a:solidFill>
                  <a:srgbClr val="FF0000"/>
                </a:solidFill>
              </a:rPr>
              <a:t>-10</a:t>
            </a:r>
          </a:p>
        </p:txBody>
      </p:sp>
    </p:spTree>
    <p:extLst>
      <p:ext uri="{BB962C8B-B14F-4D97-AF65-F5344CB8AC3E}">
        <p14:creationId xmlns:p14="http://schemas.microsoft.com/office/powerpoint/2010/main" val="65395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GB" smtClean="0"/>
              <a:t>Gap extend penalty?</a:t>
            </a:r>
          </a:p>
        </p:txBody>
      </p:sp>
      <p:sp>
        <p:nvSpPr>
          <p:cNvPr id="44035" name="Content Placeholder 2"/>
          <p:cNvSpPr>
            <a:spLocks noGrp="1"/>
          </p:cNvSpPr>
          <p:nvPr>
            <p:ph idx="1"/>
          </p:nvPr>
        </p:nvSpPr>
        <p:spPr/>
        <p:txBody>
          <a:bodyPr/>
          <a:lstStyle/>
          <a:p>
            <a:r>
              <a:rPr lang="en-GB" dirty="0" smtClean="0"/>
              <a:t>Single block of insertions/deletions is more likely than multiple in/del events</a:t>
            </a:r>
          </a:p>
          <a:p>
            <a:endParaRPr lang="en-GB" dirty="0" smtClean="0"/>
          </a:p>
          <a:p>
            <a:endParaRPr lang="en-GB" dirty="0" smtClean="0"/>
          </a:p>
          <a:p>
            <a:endParaRPr lang="en-GB" dirty="0" smtClean="0"/>
          </a:p>
        </p:txBody>
      </p:sp>
      <p:sp>
        <p:nvSpPr>
          <p:cNvPr id="7" name="TextBox 6"/>
          <p:cNvSpPr txBox="1">
            <a:spLocks noChangeArrowheads="1"/>
          </p:cNvSpPr>
          <p:nvPr/>
        </p:nvSpPr>
        <p:spPr bwMode="auto">
          <a:xfrm>
            <a:off x="1116014" y="2256896"/>
            <a:ext cx="3024186" cy="1200329"/>
          </a:xfrm>
          <a:prstGeom prst="rect">
            <a:avLst/>
          </a:prstGeom>
          <a:noFill/>
          <a:ln w="9525">
            <a:noFill/>
            <a:miter lim="800000"/>
            <a:headEnd/>
            <a:tailEnd/>
          </a:ln>
        </p:spPr>
        <p:txBody>
          <a:bodyPr wrap="square">
            <a:spAutoFit/>
          </a:bodyPr>
          <a:lstStyle/>
          <a:p>
            <a:r>
              <a:rPr lang="en-GB" dirty="0" smtClean="0">
                <a:latin typeface="Courier"/>
                <a:cs typeface="Courier"/>
              </a:rPr>
              <a:t>NV-ELKAET</a:t>
            </a:r>
          </a:p>
          <a:p>
            <a:r>
              <a:rPr lang="en-GB" dirty="0" smtClean="0">
                <a:latin typeface="Courier"/>
                <a:cs typeface="Courier"/>
              </a:rPr>
              <a:t>|| |  |</a:t>
            </a:r>
          </a:p>
          <a:p>
            <a:r>
              <a:rPr lang="en-GB" dirty="0" smtClean="0">
                <a:latin typeface="Courier"/>
                <a:cs typeface="Courier"/>
              </a:rPr>
              <a:t>NVDE--A-TNFELKAET</a:t>
            </a:r>
            <a:endParaRPr lang="en-GB" dirty="0">
              <a:latin typeface="Courier"/>
              <a:cs typeface="Courier"/>
            </a:endParaRPr>
          </a:p>
          <a:p>
            <a:endParaRPr lang="en-GB" dirty="0"/>
          </a:p>
        </p:txBody>
      </p:sp>
      <p:sp>
        <p:nvSpPr>
          <p:cNvPr id="28" name="TextBox 27"/>
          <p:cNvSpPr txBox="1">
            <a:spLocks noChangeArrowheads="1"/>
          </p:cNvSpPr>
          <p:nvPr/>
        </p:nvSpPr>
        <p:spPr bwMode="auto">
          <a:xfrm>
            <a:off x="4752618" y="2256896"/>
            <a:ext cx="3024186" cy="1200329"/>
          </a:xfrm>
          <a:prstGeom prst="rect">
            <a:avLst/>
          </a:prstGeom>
          <a:noFill/>
          <a:ln w="9525">
            <a:noFill/>
            <a:miter lim="800000"/>
            <a:headEnd/>
            <a:tailEnd/>
          </a:ln>
        </p:spPr>
        <p:txBody>
          <a:bodyPr wrap="square">
            <a:spAutoFit/>
          </a:bodyPr>
          <a:lstStyle/>
          <a:p>
            <a:r>
              <a:rPr lang="en-GB" dirty="0" smtClean="0">
                <a:latin typeface="Courier"/>
                <a:cs typeface="Courier"/>
              </a:rPr>
              <a:t>NV------ELKAET</a:t>
            </a:r>
          </a:p>
          <a:p>
            <a:r>
              <a:rPr lang="en-GB" dirty="0" smtClean="0">
                <a:latin typeface="Courier"/>
                <a:cs typeface="Courier"/>
              </a:rPr>
              <a:t>||      ||||||</a:t>
            </a:r>
          </a:p>
          <a:p>
            <a:r>
              <a:rPr lang="en-GB" dirty="0" smtClean="0">
                <a:latin typeface="Courier"/>
                <a:cs typeface="Courier"/>
              </a:rPr>
              <a:t>NVDEATNFELKAET</a:t>
            </a:r>
            <a:endParaRPr lang="en-GB" dirty="0">
              <a:latin typeface="Courier"/>
              <a:cs typeface="Courier"/>
            </a:endParaRPr>
          </a:p>
          <a:p>
            <a:endParaRPr lang="en-GB" dirty="0"/>
          </a:p>
        </p:txBody>
      </p:sp>
    </p:spTree>
    <p:extLst>
      <p:ext uri="{BB962C8B-B14F-4D97-AF65-F5344CB8AC3E}">
        <p14:creationId xmlns:p14="http://schemas.microsoft.com/office/powerpoint/2010/main" val="234931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2"/>
          <p:cNvSpPr>
            <a:spLocks noGrp="1"/>
          </p:cNvSpPr>
          <p:nvPr>
            <p:ph idx="1"/>
          </p:nvPr>
        </p:nvSpPr>
        <p:spPr/>
        <p:txBody>
          <a:bodyPr/>
          <a:lstStyle/>
          <a:p>
            <a:r>
              <a:rPr lang="en-GB" smtClean="0"/>
              <a:t>To encourage this we apply a low penalty per each gap, and a high one just to open a gap.</a:t>
            </a:r>
          </a:p>
          <a:p>
            <a:pPr>
              <a:buFontTx/>
              <a:buNone/>
            </a:pPr>
            <a:endParaRPr lang="en-GB" smtClean="0"/>
          </a:p>
        </p:txBody>
      </p:sp>
      <p:sp>
        <p:nvSpPr>
          <p:cNvPr id="29711" name="TextBox 26"/>
          <p:cNvSpPr txBox="1">
            <a:spLocks noChangeArrowheads="1"/>
          </p:cNvSpPr>
          <p:nvPr/>
        </p:nvSpPr>
        <p:spPr bwMode="auto">
          <a:xfrm>
            <a:off x="3429000" y="2738438"/>
            <a:ext cx="998538" cy="369332"/>
          </a:xfrm>
          <a:prstGeom prst="rect">
            <a:avLst/>
          </a:prstGeom>
          <a:noFill/>
          <a:ln w="9525">
            <a:noFill/>
            <a:miter lim="800000"/>
            <a:headEnd/>
            <a:tailEnd/>
          </a:ln>
        </p:spPr>
        <p:txBody>
          <a:bodyPr>
            <a:spAutoFit/>
          </a:bodyPr>
          <a:lstStyle/>
          <a:p>
            <a:r>
              <a:rPr lang="en-GB">
                <a:solidFill>
                  <a:srgbClr val="FF0000"/>
                </a:solidFill>
              </a:rPr>
              <a:t>-10.5</a:t>
            </a:r>
          </a:p>
        </p:txBody>
      </p:sp>
      <p:sp>
        <p:nvSpPr>
          <p:cNvPr id="45060" name="Title 1"/>
          <p:cNvSpPr>
            <a:spLocks noGrp="1"/>
          </p:cNvSpPr>
          <p:nvPr>
            <p:ph type="title"/>
          </p:nvPr>
        </p:nvSpPr>
        <p:spPr/>
        <p:txBody>
          <a:bodyPr/>
          <a:lstStyle/>
          <a:p>
            <a:r>
              <a:rPr lang="en-GB" smtClean="0"/>
              <a:t>Gap extend</a:t>
            </a:r>
          </a:p>
        </p:txBody>
      </p:sp>
      <p:sp>
        <p:nvSpPr>
          <p:cNvPr id="45064" name="TextBox 6"/>
          <p:cNvSpPr txBox="1">
            <a:spLocks noChangeArrowheads="1"/>
          </p:cNvSpPr>
          <p:nvPr/>
        </p:nvSpPr>
        <p:spPr bwMode="auto">
          <a:xfrm>
            <a:off x="2286000" y="3988594"/>
            <a:ext cx="571500" cy="369332"/>
          </a:xfrm>
          <a:prstGeom prst="rect">
            <a:avLst/>
          </a:prstGeom>
          <a:noFill/>
          <a:ln w="9525">
            <a:noFill/>
            <a:miter lim="800000"/>
            <a:headEnd/>
            <a:tailEnd/>
          </a:ln>
        </p:spPr>
        <p:txBody>
          <a:bodyPr>
            <a:spAutoFit/>
          </a:bodyPr>
          <a:lstStyle/>
          <a:p>
            <a:r>
              <a:rPr lang="en-GB"/>
              <a:t>0</a:t>
            </a:r>
          </a:p>
        </p:txBody>
      </p:sp>
      <p:sp>
        <p:nvSpPr>
          <p:cNvPr id="45065" name="TextBox 7"/>
          <p:cNvSpPr txBox="1">
            <a:spLocks noChangeArrowheads="1"/>
          </p:cNvSpPr>
          <p:nvPr/>
        </p:nvSpPr>
        <p:spPr bwMode="auto">
          <a:xfrm>
            <a:off x="2143126" y="3155157"/>
            <a:ext cx="989013" cy="369332"/>
          </a:xfrm>
          <a:prstGeom prst="rect">
            <a:avLst/>
          </a:prstGeom>
          <a:noFill/>
          <a:ln w="9525">
            <a:noFill/>
            <a:miter lim="800000"/>
            <a:headEnd/>
            <a:tailEnd/>
          </a:ln>
        </p:spPr>
        <p:txBody>
          <a:bodyPr>
            <a:spAutoFit/>
          </a:bodyPr>
          <a:lstStyle/>
          <a:p>
            <a:r>
              <a:rPr lang="en-GB"/>
              <a:t>-10.5</a:t>
            </a:r>
          </a:p>
        </p:txBody>
      </p:sp>
      <p:sp>
        <p:nvSpPr>
          <p:cNvPr id="45066" name="TextBox 8"/>
          <p:cNvSpPr txBox="1">
            <a:spLocks noChangeArrowheads="1"/>
          </p:cNvSpPr>
          <p:nvPr/>
        </p:nvSpPr>
        <p:spPr bwMode="auto">
          <a:xfrm>
            <a:off x="3286126" y="3988594"/>
            <a:ext cx="1069975" cy="369332"/>
          </a:xfrm>
          <a:prstGeom prst="rect">
            <a:avLst/>
          </a:prstGeom>
          <a:noFill/>
          <a:ln w="9525">
            <a:noFill/>
            <a:miter lim="800000"/>
            <a:headEnd/>
            <a:tailEnd/>
          </a:ln>
        </p:spPr>
        <p:txBody>
          <a:bodyPr>
            <a:spAutoFit/>
          </a:bodyPr>
          <a:lstStyle/>
          <a:p>
            <a:r>
              <a:rPr lang="en-GB"/>
              <a:t>-10.5</a:t>
            </a:r>
          </a:p>
        </p:txBody>
      </p:sp>
      <p:sp>
        <p:nvSpPr>
          <p:cNvPr id="45067" name="TextBox 9"/>
          <p:cNvSpPr txBox="1">
            <a:spLocks noChangeArrowheads="1"/>
          </p:cNvSpPr>
          <p:nvPr/>
        </p:nvSpPr>
        <p:spPr bwMode="auto">
          <a:xfrm>
            <a:off x="3286125" y="3155157"/>
            <a:ext cx="571500" cy="369332"/>
          </a:xfrm>
          <a:prstGeom prst="rect">
            <a:avLst/>
          </a:prstGeom>
          <a:noFill/>
          <a:ln w="9525">
            <a:noFill/>
            <a:miter lim="800000"/>
            <a:headEnd/>
            <a:tailEnd/>
          </a:ln>
        </p:spPr>
        <p:txBody>
          <a:bodyPr>
            <a:spAutoFit/>
          </a:bodyPr>
          <a:lstStyle/>
          <a:p>
            <a:r>
              <a:rPr lang="en-GB"/>
              <a:t>0</a:t>
            </a:r>
          </a:p>
        </p:txBody>
      </p:sp>
      <p:cxnSp>
        <p:nvCxnSpPr>
          <p:cNvPr id="45068" name="Straight Arrow Connector 11"/>
          <p:cNvCxnSpPr>
            <a:cxnSpLocks noChangeShapeType="1"/>
            <a:stCxn id="45064" idx="0"/>
          </p:cNvCxnSpPr>
          <p:nvPr/>
        </p:nvCxnSpPr>
        <p:spPr bwMode="auto">
          <a:xfrm flipV="1">
            <a:off x="2571750" y="3512344"/>
            <a:ext cx="642938" cy="476250"/>
          </a:xfrm>
          <a:prstGeom prst="straightConnector1">
            <a:avLst/>
          </a:prstGeom>
          <a:noFill/>
          <a:ln w="9525" algn="ctr">
            <a:solidFill>
              <a:schemeClr val="tx1"/>
            </a:solidFill>
            <a:round/>
            <a:headEnd/>
            <a:tailEnd type="arrow" w="med" len="med"/>
          </a:ln>
        </p:spPr>
      </p:cxnSp>
      <p:cxnSp>
        <p:nvCxnSpPr>
          <p:cNvPr id="45069" name="Straight Arrow Connector 13"/>
          <p:cNvCxnSpPr>
            <a:cxnSpLocks noChangeShapeType="1"/>
          </p:cNvCxnSpPr>
          <p:nvPr/>
        </p:nvCxnSpPr>
        <p:spPr bwMode="auto">
          <a:xfrm>
            <a:off x="2714626" y="4167188"/>
            <a:ext cx="500063" cy="1323"/>
          </a:xfrm>
          <a:prstGeom prst="straightConnector1">
            <a:avLst/>
          </a:prstGeom>
          <a:noFill/>
          <a:ln w="9525" algn="ctr">
            <a:solidFill>
              <a:schemeClr val="tx1"/>
            </a:solidFill>
            <a:round/>
            <a:headEnd/>
            <a:tailEnd type="arrow" w="med" len="med"/>
          </a:ln>
        </p:spPr>
      </p:cxnSp>
      <p:cxnSp>
        <p:nvCxnSpPr>
          <p:cNvPr id="45070" name="Straight Arrow Connector 15"/>
          <p:cNvCxnSpPr>
            <a:cxnSpLocks noChangeShapeType="1"/>
          </p:cNvCxnSpPr>
          <p:nvPr/>
        </p:nvCxnSpPr>
        <p:spPr bwMode="auto">
          <a:xfrm rot="5400000" flipH="1" flipV="1">
            <a:off x="2220517" y="3720439"/>
            <a:ext cx="416719" cy="3175"/>
          </a:xfrm>
          <a:prstGeom prst="straightConnector1">
            <a:avLst/>
          </a:prstGeom>
          <a:noFill/>
          <a:ln w="9525" algn="ctr">
            <a:solidFill>
              <a:schemeClr val="tx1"/>
            </a:solidFill>
            <a:round/>
            <a:headEnd/>
            <a:tailEnd type="arrow" w="med" len="med"/>
          </a:ln>
        </p:spPr>
      </p:cxnSp>
      <p:sp>
        <p:nvSpPr>
          <p:cNvPr id="45071" name="TextBox 16"/>
          <p:cNvSpPr txBox="1">
            <a:spLocks noChangeArrowheads="1"/>
          </p:cNvSpPr>
          <p:nvPr/>
        </p:nvSpPr>
        <p:spPr bwMode="auto">
          <a:xfrm>
            <a:off x="1331914" y="3577167"/>
            <a:ext cx="714375" cy="646331"/>
          </a:xfrm>
          <a:prstGeom prst="rect">
            <a:avLst/>
          </a:prstGeom>
          <a:noFill/>
          <a:ln w="9525">
            <a:noFill/>
            <a:miter lim="800000"/>
            <a:headEnd/>
            <a:tailEnd/>
          </a:ln>
        </p:spPr>
        <p:txBody>
          <a:bodyPr>
            <a:spAutoFit/>
          </a:bodyPr>
          <a:lstStyle/>
          <a:p>
            <a:r>
              <a:rPr lang="en-GB">
                <a:solidFill>
                  <a:srgbClr val="FF0000"/>
                </a:solidFill>
              </a:rPr>
              <a:t>-10 </a:t>
            </a:r>
          </a:p>
          <a:p>
            <a:r>
              <a:rPr lang="en-GB">
                <a:solidFill>
                  <a:srgbClr val="FF0000"/>
                </a:solidFill>
              </a:rPr>
              <a:t>-0.5</a:t>
            </a:r>
          </a:p>
        </p:txBody>
      </p:sp>
      <p:sp>
        <p:nvSpPr>
          <p:cNvPr id="45072" name="TextBox 17"/>
          <p:cNvSpPr txBox="1">
            <a:spLocks noChangeArrowheads="1"/>
          </p:cNvSpPr>
          <p:nvPr/>
        </p:nvSpPr>
        <p:spPr bwMode="auto">
          <a:xfrm>
            <a:off x="2571751" y="4226719"/>
            <a:ext cx="714375" cy="646331"/>
          </a:xfrm>
          <a:prstGeom prst="rect">
            <a:avLst/>
          </a:prstGeom>
          <a:noFill/>
          <a:ln w="9525">
            <a:noFill/>
            <a:miter lim="800000"/>
            <a:headEnd/>
            <a:tailEnd/>
          </a:ln>
        </p:spPr>
        <p:txBody>
          <a:bodyPr>
            <a:spAutoFit/>
          </a:bodyPr>
          <a:lstStyle/>
          <a:p>
            <a:r>
              <a:rPr lang="en-GB">
                <a:solidFill>
                  <a:srgbClr val="FF0000"/>
                </a:solidFill>
              </a:rPr>
              <a:t>-10</a:t>
            </a:r>
          </a:p>
          <a:p>
            <a:r>
              <a:rPr lang="en-GB">
                <a:solidFill>
                  <a:srgbClr val="FF0000"/>
                </a:solidFill>
              </a:rPr>
              <a:t>-0.5</a:t>
            </a:r>
          </a:p>
        </p:txBody>
      </p:sp>
      <p:sp>
        <p:nvSpPr>
          <p:cNvPr id="29704" name="TextBox 19"/>
          <p:cNvSpPr txBox="1">
            <a:spLocks noChangeArrowheads="1"/>
          </p:cNvSpPr>
          <p:nvPr/>
        </p:nvSpPr>
        <p:spPr bwMode="auto">
          <a:xfrm>
            <a:off x="2071689" y="2321719"/>
            <a:ext cx="1000125" cy="369332"/>
          </a:xfrm>
          <a:prstGeom prst="rect">
            <a:avLst/>
          </a:prstGeom>
          <a:noFill/>
          <a:ln w="9525">
            <a:noFill/>
            <a:miter lim="800000"/>
            <a:headEnd/>
            <a:tailEnd/>
          </a:ln>
        </p:spPr>
        <p:txBody>
          <a:bodyPr>
            <a:spAutoFit/>
          </a:bodyPr>
          <a:lstStyle/>
          <a:p>
            <a:r>
              <a:rPr lang="en-GB"/>
              <a:t>-11</a:t>
            </a:r>
          </a:p>
        </p:txBody>
      </p:sp>
      <p:sp>
        <p:nvSpPr>
          <p:cNvPr id="45074" name="TextBox 20"/>
          <p:cNvSpPr txBox="1">
            <a:spLocks noChangeArrowheads="1"/>
          </p:cNvSpPr>
          <p:nvPr/>
        </p:nvSpPr>
        <p:spPr bwMode="auto">
          <a:xfrm>
            <a:off x="3286125" y="3155157"/>
            <a:ext cx="571500" cy="369332"/>
          </a:xfrm>
          <a:prstGeom prst="rect">
            <a:avLst/>
          </a:prstGeom>
          <a:noFill/>
          <a:ln w="9525">
            <a:noFill/>
            <a:miter lim="800000"/>
            <a:headEnd/>
            <a:tailEnd/>
          </a:ln>
        </p:spPr>
        <p:txBody>
          <a:bodyPr>
            <a:spAutoFit/>
          </a:bodyPr>
          <a:lstStyle/>
          <a:p>
            <a:r>
              <a:rPr lang="en-GB"/>
              <a:t>0</a:t>
            </a:r>
          </a:p>
        </p:txBody>
      </p:sp>
      <p:sp>
        <p:nvSpPr>
          <p:cNvPr id="29706" name="TextBox 21"/>
          <p:cNvSpPr txBox="1">
            <a:spLocks noChangeArrowheads="1"/>
          </p:cNvSpPr>
          <p:nvPr/>
        </p:nvSpPr>
        <p:spPr bwMode="auto">
          <a:xfrm>
            <a:off x="3143250" y="2321719"/>
            <a:ext cx="1428750" cy="369332"/>
          </a:xfrm>
          <a:prstGeom prst="rect">
            <a:avLst/>
          </a:prstGeom>
          <a:noFill/>
          <a:ln w="9525">
            <a:noFill/>
            <a:miter lim="800000"/>
            <a:headEnd/>
            <a:tailEnd/>
          </a:ln>
        </p:spPr>
        <p:txBody>
          <a:bodyPr>
            <a:spAutoFit/>
          </a:bodyPr>
          <a:lstStyle/>
          <a:p>
            <a:r>
              <a:rPr lang="en-GB"/>
              <a:t>-10.5</a:t>
            </a:r>
          </a:p>
        </p:txBody>
      </p:sp>
      <p:cxnSp>
        <p:nvCxnSpPr>
          <p:cNvPr id="29707" name="Straight Arrow Connector 22"/>
          <p:cNvCxnSpPr>
            <a:cxnSpLocks noChangeShapeType="1"/>
          </p:cNvCxnSpPr>
          <p:nvPr/>
        </p:nvCxnSpPr>
        <p:spPr bwMode="auto">
          <a:xfrm rot="5400000" flipH="1" flipV="1">
            <a:off x="2655094" y="2595563"/>
            <a:ext cx="476250" cy="642938"/>
          </a:xfrm>
          <a:prstGeom prst="straightConnector1">
            <a:avLst/>
          </a:prstGeom>
          <a:noFill/>
          <a:ln w="9525" algn="ctr">
            <a:solidFill>
              <a:schemeClr val="tx1"/>
            </a:solidFill>
            <a:round/>
            <a:headEnd/>
            <a:tailEnd type="arrow" w="med" len="med"/>
          </a:ln>
        </p:spPr>
      </p:cxnSp>
      <p:cxnSp>
        <p:nvCxnSpPr>
          <p:cNvPr id="29709" name="Straight Arrow Connector 24"/>
          <p:cNvCxnSpPr>
            <a:cxnSpLocks noChangeShapeType="1"/>
          </p:cNvCxnSpPr>
          <p:nvPr/>
        </p:nvCxnSpPr>
        <p:spPr bwMode="auto">
          <a:xfrm rot="5400000" flipH="1" flipV="1">
            <a:off x="2219061" y="2887134"/>
            <a:ext cx="418042" cy="1587"/>
          </a:xfrm>
          <a:prstGeom prst="straightConnector1">
            <a:avLst/>
          </a:prstGeom>
          <a:noFill/>
          <a:ln w="9525" algn="ctr">
            <a:solidFill>
              <a:schemeClr val="tx1"/>
            </a:solidFill>
            <a:round/>
            <a:headEnd/>
            <a:tailEnd type="arrow" w="med" len="med"/>
          </a:ln>
        </p:spPr>
      </p:cxnSp>
      <p:sp>
        <p:nvSpPr>
          <p:cNvPr id="29710" name="TextBox 25"/>
          <p:cNvSpPr txBox="1">
            <a:spLocks noChangeArrowheads="1"/>
          </p:cNvSpPr>
          <p:nvPr/>
        </p:nvSpPr>
        <p:spPr bwMode="auto">
          <a:xfrm>
            <a:off x="1643064" y="2738438"/>
            <a:ext cx="714375" cy="369332"/>
          </a:xfrm>
          <a:prstGeom prst="rect">
            <a:avLst/>
          </a:prstGeom>
          <a:noFill/>
          <a:ln w="9525">
            <a:noFill/>
            <a:miter lim="800000"/>
            <a:headEnd/>
            <a:tailEnd/>
          </a:ln>
        </p:spPr>
        <p:txBody>
          <a:bodyPr>
            <a:spAutoFit/>
          </a:bodyPr>
          <a:lstStyle/>
          <a:p>
            <a:r>
              <a:rPr lang="en-GB">
                <a:solidFill>
                  <a:srgbClr val="FF0000"/>
                </a:solidFill>
              </a:rPr>
              <a:t>-0.5</a:t>
            </a:r>
          </a:p>
        </p:txBody>
      </p:sp>
      <p:sp>
        <p:nvSpPr>
          <p:cNvPr id="29712" name="TextBox 30"/>
          <p:cNvSpPr txBox="1">
            <a:spLocks noChangeArrowheads="1"/>
          </p:cNvSpPr>
          <p:nvPr/>
        </p:nvSpPr>
        <p:spPr bwMode="auto">
          <a:xfrm>
            <a:off x="4572000" y="3988594"/>
            <a:ext cx="1143000" cy="369332"/>
          </a:xfrm>
          <a:prstGeom prst="rect">
            <a:avLst/>
          </a:prstGeom>
          <a:noFill/>
          <a:ln w="9525">
            <a:noFill/>
            <a:miter lim="800000"/>
            <a:headEnd/>
            <a:tailEnd/>
          </a:ln>
        </p:spPr>
        <p:txBody>
          <a:bodyPr>
            <a:spAutoFit/>
          </a:bodyPr>
          <a:lstStyle/>
          <a:p>
            <a:r>
              <a:rPr lang="en-GB"/>
              <a:t>-11</a:t>
            </a:r>
          </a:p>
        </p:txBody>
      </p:sp>
      <p:sp>
        <p:nvSpPr>
          <p:cNvPr id="29713" name="TextBox 31"/>
          <p:cNvSpPr txBox="1">
            <a:spLocks noChangeArrowheads="1"/>
          </p:cNvSpPr>
          <p:nvPr/>
        </p:nvSpPr>
        <p:spPr bwMode="auto">
          <a:xfrm>
            <a:off x="3857626" y="4226719"/>
            <a:ext cx="714375" cy="369332"/>
          </a:xfrm>
          <a:prstGeom prst="rect">
            <a:avLst/>
          </a:prstGeom>
          <a:noFill/>
          <a:ln w="9525">
            <a:noFill/>
            <a:miter lim="800000"/>
            <a:headEnd/>
            <a:tailEnd/>
          </a:ln>
        </p:spPr>
        <p:txBody>
          <a:bodyPr>
            <a:spAutoFit/>
          </a:bodyPr>
          <a:lstStyle/>
          <a:p>
            <a:r>
              <a:rPr lang="en-GB">
                <a:solidFill>
                  <a:srgbClr val="FF0000"/>
                </a:solidFill>
              </a:rPr>
              <a:t>-0.5</a:t>
            </a:r>
          </a:p>
        </p:txBody>
      </p:sp>
      <p:cxnSp>
        <p:nvCxnSpPr>
          <p:cNvPr id="29714" name="Straight Arrow Connector 32"/>
          <p:cNvCxnSpPr>
            <a:cxnSpLocks noChangeShapeType="1"/>
          </p:cNvCxnSpPr>
          <p:nvPr/>
        </p:nvCxnSpPr>
        <p:spPr bwMode="auto">
          <a:xfrm>
            <a:off x="4000501" y="4167188"/>
            <a:ext cx="500063" cy="1323"/>
          </a:xfrm>
          <a:prstGeom prst="straightConnector1">
            <a:avLst/>
          </a:prstGeom>
          <a:noFill/>
          <a:ln w="9525" algn="ctr">
            <a:solidFill>
              <a:schemeClr val="tx1"/>
            </a:solidFill>
            <a:round/>
            <a:headEnd/>
            <a:tailEnd type="arrow" w="med" len="med"/>
          </a:ln>
        </p:spPr>
      </p:cxnSp>
      <p:cxnSp>
        <p:nvCxnSpPr>
          <p:cNvPr id="29715" name="Straight Arrow Connector 33"/>
          <p:cNvCxnSpPr>
            <a:cxnSpLocks noChangeShapeType="1"/>
          </p:cNvCxnSpPr>
          <p:nvPr/>
        </p:nvCxnSpPr>
        <p:spPr bwMode="auto">
          <a:xfrm rot="5400000" flipH="1" flipV="1">
            <a:off x="3869532" y="3369469"/>
            <a:ext cx="476250" cy="642937"/>
          </a:xfrm>
          <a:prstGeom prst="straightConnector1">
            <a:avLst/>
          </a:prstGeom>
          <a:noFill/>
          <a:ln w="9525" algn="ctr">
            <a:solidFill>
              <a:schemeClr val="tx1"/>
            </a:solidFill>
            <a:round/>
            <a:headEnd/>
            <a:tailEnd type="arrow" w="med" len="med"/>
          </a:ln>
        </p:spPr>
      </p:cxnSp>
      <p:sp>
        <p:nvSpPr>
          <p:cNvPr id="29716" name="TextBox 34"/>
          <p:cNvSpPr txBox="1">
            <a:spLocks noChangeArrowheads="1"/>
          </p:cNvSpPr>
          <p:nvPr/>
        </p:nvSpPr>
        <p:spPr bwMode="auto">
          <a:xfrm>
            <a:off x="4500564" y="3155157"/>
            <a:ext cx="1366837" cy="369332"/>
          </a:xfrm>
          <a:prstGeom prst="rect">
            <a:avLst/>
          </a:prstGeom>
          <a:noFill/>
          <a:ln w="9525">
            <a:noFill/>
            <a:miter lim="800000"/>
            <a:headEnd/>
            <a:tailEnd/>
          </a:ln>
        </p:spPr>
        <p:txBody>
          <a:bodyPr>
            <a:spAutoFit/>
          </a:bodyPr>
          <a:lstStyle/>
          <a:p>
            <a:r>
              <a:rPr lang="en-GB"/>
              <a:t>-10.5</a:t>
            </a:r>
          </a:p>
        </p:txBody>
      </p:sp>
      <p:cxnSp>
        <p:nvCxnSpPr>
          <p:cNvPr id="30" name="Straight Arrow Connector 24"/>
          <p:cNvCxnSpPr>
            <a:cxnSpLocks noChangeShapeType="1"/>
          </p:cNvCxnSpPr>
          <p:nvPr/>
        </p:nvCxnSpPr>
        <p:spPr bwMode="auto">
          <a:xfrm rot="5400000" flipH="1" flipV="1">
            <a:off x="3220773" y="2887134"/>
            <a:ext cx="418042" cy="1588"/>
          </a:xfrm>
          <a:prstGeom prst="straightConnector1">
            <a:avLst/>
          </a:prstGeom>
          <a:noFill/>
          <a:ln w="9525" algn="ctr">
            <a:solidFill>
              <a:schemeClr val="tx1"/>
            </a:solidFill>
            <a:round/>
            <a:headEnd/>
            <a:tailEnd type="arrow" w="med" len="med"/>
          </a:ln>
        </p:spPr>
      </p:cxnSp>
      <p:sp>
        <p:nvSpPr>
          <p:cNvPr id="32" name="TextBox 17"/>
          <p:cNvSpPr txBox="1">
            <a:spLocks noChangeArrowheads="1"/>
          </p:cNvSpPr>
          <p:nvPr/>
        </p:nvSpPr>
        <p:spPr bwMode="auto">
          <a:xfrm>
            <a:off x="3571875" y="3333751"/>
            <a:ext cx="928688" cy="369332"/>
          </a:xfrm>
          <a:prstGeom prst="rect">
            <a:avLst/>
          </a:prstGeom>
          <a:noFill/>
          <a:ln w="9525">
            <a:noFill/>
            <a:miter lim="800000"/>
            <a:headEnd/>
            <a:tailEnd/>
          </a:ln>
        </p:spPr>
        <p:txBody>
          <a:bodyPr>
            <a:spAutoFit/>
          </a:bodyPr>
          <a:lstStyle/>
          <a:p>
            <a:r>
              <a:rPr lang="en-GB">
                <a:solidFill>
                  <a:srgbClr val="FF0000"/>
                </a:solidFill>
              </a:rPr>
              <a:t>-10.5</a:t>
            </a:r>
          </a:p>
        </p:txBody>
      </p:sp>
      <p:cxnSp>
        <p:nvCxnSpPr>
          <p:cNvPr id="33" name="Straight Arrow Connector 13"/>
          <p:cNvCxnSpPr>
            <a:cxnSpLocks noChangeShapeType="1"/>
          </p:cNvCxnSpPr>
          <p:nvPr/>
        </p:nvCxnSpPr>
        <p:spPr bwMode="auto">
          <a:xfrm>
            <a:off x="3714751" y="3333750"/>
            <a:ext cx="500063" cy="1323"/>
          </a:xfrm>
          <a:prstGeom prst="straightConnector1">
            <a:avLst/>
          </a:prstGeom>
          <a:noFill/>
          <a:ln w="9525" algn="ctr">
            <a:solidFill>
              <a:schemeClr val="tx1"/>
            </a:solidFill>
            <a:round/>
            <a:headEnd/>
            <a:tailEnd type="arrow" w="med" len="med"/>
          </a:ln>
        </p:spPr>
      </p:cxnSp>
      <p:sp>
        <p:nvSpPr>
          <p:cNvPr id="31" name="TextBox 30"/>
          <p:cNvSpPr txBox="1"/>
          <p:nvPr/>
        </p:nvSpPr>
        <p:spPr>
          <a:xfrm>
            <a:off x="6084888" y="2076980"/>
            <a:ext cx="2735262" cy="707886"/>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a:defRPr/>
            </a:pPr>
            <a:r>
              <a:rPr lang="en-GB" sz="2000" dirty="0"/>
              <a:t>Gap open = 10</a:t>
            </a:r>
          </a:p>
          <a:p>
            <a:pPr>
              <a:defRPr/>
            </a:pPr>
            <a:r>
              <a:rPr lang="en-GB" sz="2000" dirty="0"/>
              <a:t>Gap extend = 0.5</a:t>
            </a:r>
          </a:p>
        </p:txBody>
      </p:sp>
    </p:spTree>
    <p:extLst>
      <p:ext uri="{BB962C8B-B14F-4D97-AF65-F5344CB8AC3E}">
        <p14:creationId xmlns:p14="http://schemas.microsoft.com/office/powerpoint/2010/main" val="348528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7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7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7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7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7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7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7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7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1" grpId="0"/>
      <p:bldP spid="29704" grpId="0"/>
      <p:bldP spid="29706" grpId="0"/>
      <p:bldP spid="29710" grpId="0"/>
      <p:bldP spid="29712" grpId="0"/>
      <p:bldP spid="29713" grpId="0"/>
      <p:bldP spid="29716"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GB" smtClean="0"/>
              <a:t>Match/mismatch</a:t>
            </a:r>
          </a:p>
        </p:txBody>
      </p:sp>
      <p:sp>
        <p:nvSpPr>
          <p:cNvPr id="46083" name="Content Placeholder 2"/>
          <p:cNvSpPr>
            <a:spLocks noGrp="1"/>
          </p:cNvSpPr>
          <p:nvPr>
            <p:ph idx="1"/>
          </p:nvPr>
        </p:nvSpPr>
        <p:spPr/>
        <p:txBody>
          <a:bodyPr/>
          <a:lstStyle/>
          <a:p>
            <a:r>
              <a:rPr lang="en-GB" dirty="0" smtClean="0"/>
              <a:t>We need to tell the algorithm that matching letters are better than mismatches too</a:t>
            </a:r>
          </a:p>
          <a:p>
            <a:r>
              <a:rPr lang="en-GB" dirty="0" smtClean="0"/>
              <a:t>This is done via a scoring matrix</a:t>
            </a:r>
          </a:p>
        </p:txBody>
      </p:sp>
      <p:sp>
        <p:nvSpPr>
          <p:cNvPr id="46087" name="TextBox 7"/>
          <p:cNvSpPr txBox="1">
            <a:spLocks noChangeArrowheads="1"/>
          </p:cNvSpPr>
          <p:nvPr/>
        </p:nvSpPr>
        <p:spPr bwMode="auto">
          <a:xfrm>
            <a:off x="2143126" y="2440782"/>
            <a:ext cx="1928813" cy="369332"/>
          </a:xfrm>
          <a:prstGeom prst="rect">
            <a:avLst/>
          </a:prstGeom>
          <a:noFill/>
          <a:ln w="9525">
            <a:noFill/>
            <a:miter lim="800000"/>
            <a:headEnd/>
            <a:tailEnd/>
          </a:ln>
        </p:spPr>
        <p:txBody>
          <a:bodyPr>
            <a:spAutoFit/>
          </a:bodyPr>
          <a:lstStyle/>
          <a:p>
            <a:r>
              <a:rPr lang="en-GB"/>
              <a:t>A   C   G   T</a:t>
            </a:r>
          </a:p>
        </p:txBody>
      </p:sp>
      <p:sp>
        <p:nvSpPr>
          <p:cNvPr id="46088" name="TextBox 8"/>
          <p:cNvSpPr txBox="1">
            <a:spLocks noChangeArrowheads="1"/>
          </p:cNvSpPr>
          <p:nvPr/>
        </p:nvSpPr>
        <p:spPr bwMode="auto">
          <a:xfrm>
            <a:off x="1357313" y="2797970"/>
            <a:ext cx="571500" cy="1200329"/>
          </a:xfrm>
          <a:prstGeom prst="rect">
            <a:avLst/>
          </a:prstGeom>
          <a:noFill/>
          <a:ln w="9525">
            <a:noFill/>
            <a:miter lim="800000"/>
            <a:headEnd/>
            <a:tailEnd/>
          </a:ln>
        </p:spPr>
        <p:txBody>
          <a:bodyPr>
            <a:spAutoFit/>
          </a:bodyPr>
          <a:lstStyle/>
          <a:p>
            <a:r>
              <a:rPr lang="en-GB"/>
              <a:t>A</a:t>
            </a:r>
          </a:p>
          <a:p>
            <a:r>
              <a:rPr lang="en-GB"/>
              <a:t>C</a:t>
            </a:r>
          </a:p>
          <a:p>
            <a:r>
              <a:rPr lang="en-GB"/>
              <a:t>G</a:t>
            </a:r>
          </a:p>
          <a:p>
            <a:r>
              <a:rPr lang="en-GB"/>
              <a:t>T</a:t>
            </a:r>
          </a:p>
        </p:txBody>
      </p:sp>
      <p:sp>
        <p:nvSpPr>
          <p:cNvPr id="46089" name="TextBox 9"/>
          <p:cNvSpPr txBox="1">
            <a:spLocks noChangeArrowheads="1"/>
          </p:cNvSpPr>
          <p:nvPr/>
        </p:nvSpPr>
        <p:spPr bwMode="auto">
          <a:xfrm>
            <a:off x="2143125" y="2797969"/>
            <a:ext cx="2357438" cy="369332"/>
          </a:xfrm>
          <a:prstGeom prst="rect">
            <a:avLst/>
          </a:prstGeom>
          <a:noFill/>
          <a:ln w="9525">
            <a:noFill/>
            <a:miter lim="800000"/>
            <a:headEnd/>
            <a:tailEnd/>
          </a:ln>
        </p:spPr>
        <p:txBody>
          <a:bodyPr>
            <a:spAutoFit/>
          </a:bodyPr>
          <a:lstStyle/>
          <a:p>
            <a:r>
              <a:rPr lang="en-GB"/>
              <a:t> </a:t>
            </a:r>
            <a:r>
              <a:rPr lang="en-GB">
                <a:solidFill>
                  <a:srgbClr val="FF0000"/>
                </a:solidFill>
              </a:rPr>
              <a:t>5</a:t>
            </a:r>
            <a:r>
              <a:rPr lang="en-GB"/>
              <a:t> -4  -4   -4</a:t>
            </a:r>
          </a:p>
        </p:txBody>
      </p:sp>
      <p:sp>
        <p:nvSpPr>
          <p:cNvPr id="46090" name="TextBox 10"/>
          <p:cNvSpPr txBox="1">
            <a:spLocks noChangeArrowheads="1"/>
          </p:cNvSpPr>
          <p:nvPr/>
        </p:nvSpPr>
        <p:spPr bwMode="auto">
          <a:xfrm>
            <a:off x="2143125" y="3095625"/>
            <a:ext cx="2000250" cy="369332"/>
          </a:xfrm>
          <a:prstGeom prst="rect">
            <a:avLst/>
          </a:prstGeom>
          <a:noFill/>
          <a:ln w="9525">
            <a:noFill/>
            <a:miter lim="800000"/>
            <a:headEnd/>
            <a:tailEnd/>
          </a:ln>
        </p:spPr>
        <p:txBody>
          <a:bodyPr>
            <a:spAutoFit/>
          </a:bodyPr>
          <a:lstStyle/>
          <a:p>
            <a:r>
              <a:rPr lang="en-GB"/>
              <a:t>-4  </a:t>
            </a:r>
            <a:r>
              <a:rPr lang="en-GB">
                <a:solidFill>
                  <a:srgbClr val="FF0000"/>
                </a:solidFill>
              </a:rPr>
              <a:t>5</a:t>
            </a:r>
            <a:r>
              <a:rPr lang="en-GB"/>
              <a:t>  -4   -4</a:t>
            </a:r>
          </a:p>
        </p:txBody>
      </p:sp>
      <p:sp>
        <p:nvSpPr>
          <p:cNvPr id="46091" name="TextBox 11"/>
          <p:cNvSpPr txBox="1">
            <a:spLocks noChangeArrowheads="1"/>
          </p:cNvSpPr>
          <p:nvPr/>
        </p:nvSpPr>
        <p:spPr bwMode="auto">
          <a:xfrm>
            <a:off x="2143126" y="3393282"/>
            <a:ext cx="1928813" cy="369332"/>
          </a:xfrm>
          <a:prstGeom prst="rect">
            <a:avLst/>
          </a:prstGeom>
          <a:noFill/>
          <a:ln w="9525">
            <a:noFill/>
            <a:miter lim="800000"/>
            <a:headEnd/>
            <a:tailEnd/>
          </a:ln>
        </p:spPr>
        <p:txBody>
          <a:bodyPr>
            <a:spAutoFit/>
          </a:bodyPr>
          <a:lstStyle/>
          <a:p>
            <a:r>
              <a:rPr lang="en-GB"/>
              <a:t>-4 -4   </a:t>
            </a:r>
            <a:r>
              <a:rPr lang="en-GB">
                <a:solidFill>
                  <a:srgbClr val="FF0000"/>
                </a:solidFill>
              </a:rPr>
              <a:t>5</a:t>
            </a:r>
            <a:r>
              <a:rPr lang="en-GB"/>
              <a:t>   -4 </a:t>
            </a:r>
          </a:p>
        </p:txBody>
      </p:sp>
      <p:sp>
        <p:nvSpPr>
          <p:cNvPr id="46092" name="TextBox 12"/>
          <p:cNvSpPr txBox="1">
            <a:spLocks noChangeArrowheads="1"/>
          </p:cNvSpPr>
          <p:nvPr/>
        </p:nvSpPr>
        <p:spPr bwMode="auto">
          <a:xfrm>
            <a:off x="2071688" y="3690938"/>
            <a:ext cx="2286000" cy="369332"/>
          </a:xfrm>
          <a:prstGeom prst="rect">
            <a:avLst/>
          </a:prstGeom>
          <a:noFill/>
          <a:ln w="9525">
            <a:noFill/>
            <a:miter lim="800000"/>
            <a:headEnd/>
            <a:tailEnd/>
          </a:ln>
        </p:spPr>
        <p:txBody>
          <a:bodyPr>
            <a:spAutoFit/>
          </a:bodyPr>
          <a:lstStyle/>
          <a:p>
            <a:r>
              <a:rPr lang="en-GB"/>
              <a:t> -4 -4  -4    </a:t>
            </a:r>
            <a:r>
              <a:rPr lang="en-GB">
                <a:solidFill>
                  <a:srgbClr val="FF0000"/>
                </a:solidFill>
              </a:rPr>
              <a:t>5</a:t>
            </a:r>
          </a:p>
        </p:txBody>
      </p:sp>
    </p:spTree>
    <p:extLst>
      <p:ext uri="{BB962C8B-B14F-4D97-AF65-F5344CB8AC3E}">
        <p14:creationId xmlns:p14="http://schemas.microsoft.com/office/powerpoint/2010/main" val="247303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endParaRPr lang="en-GB" smtClean="0"/>
          </a:p>
        </p:txBody>
      </p:sp>
      <p:sp>
        <p:nvSpPr>
          <p:cNvPr id="47107" name="Content Placeholder 2"/>
          <p:cNvSpPr>
            <a:spLocks noGrp="1"/>
          </p:cNvSpPr>
          <p:nvPr>
            <p:ph idx="1"/>
          </p:nvPr>
        </p:nvSpPr>
        <p:spPr/>
        <p:txBody>
          <a:bodyPr/>
          <a:lstStyle/>
          <a:p>
            <a:r>
              <a:rPr lang="en-GB" smtClean="0"/>
              <a:t>Putting the two together gives us a scoring mechanism</a:t>
            </a:r>
          </a:p>
          <a:p>
            <a:pPr>
              <a:buFontTx/>
              <a:buNone/>
            </a:pPr>
            <a:endParaRPr lang="en-GB" smtClean="0"/>
          </a:p>
        </p:txBody>
      </p:sp>
      <p:sp>
        <p:nvSpPr>
          <p:cNvPr id="47111" name="TextBox 6"/>
          <p:cNvSpPr txBox="1">
            <a:spLocks noChangeArrowheads="1"/>
          </p:cNvSpPr>
          <p:nvPr/>
        </p:nvSpPr>
        <p:spPr bwMode="auto">
          <a:xfrm>
            <a:off x="2714625" y="3750469"/>
            <a:ext cx="571500" cy="369332"/>
          </a:xfrm>
          <a:prstGeom prst="rect">
            <a:avLst/>
          </a:prstGeom>
          <a:noFill/>
          <a:ln w="9525">
            <a:noFill/>
            <a:miter lim="800000"/>
            <a:headEnd/>
            <a:tailEnd/>
          </a:ln>
        </p:spPr>
        <p:txBody>
          <a:bodyPr>
            <a:spAutoFit/>
          </a:bodyPr>
          <a:lstStyle/>
          <a:p>
            <a:r>
              <a:rPr lang="en-GB"/>
              <a:t>-4</a:t>
            </a:r>
          </a:p>
        </p:txBody>
      </p:sp>
      <p:sp>
        <p:nvSpPr>
          <p:cNvPr id="29718" name="TextBox 7"/>
          <p:cNvSpPr txBox="1">
            <a:spLocks noChangeArrowheads="1"/>
          </p:cNvSpPr>
          <p:nvPr/>
        </p:nvSpPr>
        <p:spPr bwMode="auto">
          <a:xfrm>
            <a:off x="2571750" y="2917032"/>
            <a:ext cx="920750" cy="369332"/>
          </a:xfrm>
          <a:prstGeom prst="rect">
            <a:avLst/>
          </a:prstGeom>
          <a:noFill/>
          <a:ln w="9525">
            <a:noFill/>
            <a:miter lim="800000"/>
            <a:headEnd/>
            <a:tailEnd/>
          </a:ln>
        </p:spPr>
        <p:txBody>
          <a:bodyPr>
            <a:spAutoFit/>
          </a:bodyPr>
          <a:lstStyle/>
          <a:p>
            <a:r>
              <a:rPr lang="en-GB"/>
              <a:t>-18.5</a:t>
            </a:r>
          </a:p>
        </p:txBody>
      </p:sp>
      <p:sp>
        <p:nvSpPr>
          <p:cNvPr id="29719" name="TextBox 8"/>
          <p:cNvSpPr txBox="1">
            <a:spLocks noChangeArrowheads="1"/>
          </p:cNvSpPr>
          <p:nvPr/>
        </p:nvSpPr>
        <p:spPr bwMode="auto">
          <a:xfrm>
            <a:off x="3714750" y="3750469"/>
            <a:ext cx="928688" cy="369332"/>
          </a:xfrm>
          <a:prstGeom prst="rect">
            <a:avLst/>
          </a:prstGeom>
          <a:noFill/>
          <a:ln w="9525">
            <a:noFill/>
            <a:miter lim="800000"/>
            <a:headEnd/>
            <a:tailEnd/>
          </a:ln>
        </p:spPr>
        <p:txBody>
          <a:bodyPr>
            <a:spAutoFit/>
          </a:bodyPr>
          <a:lstStyle/>
          <a:p>
            <a:r>
              <a:rPr lang="en-GB"/>
              <a:t>-18.5</a:t>
            </a:r>
          </a:p>
        </p:txBody>
      </p:sp>
      <p:sp>
        <p:nvSpPr>
          <p:cNvPr id="29720" name="TextBox 9"/>
          <p:cNvSpPr txBox="1">
            <a:spLocks noChangeArrowheads="1"/>
          </p:cNvSpPr>
          <p:nvPr/>
        </p:nvSpPr>
        <p:spPr bwMode="auto">
          <a:xfrm>
            <a:off x="3786189" y="2917032"/>
            <a:ext cx="428625" cy="369332"/>
          </a:xfrm>
          <a:prstGeom prst="rect">
            <a:avLst/>
          </a:prstGeom>
          <a:noFill/>
          <a:ln w="9525">
            <a:noFill/>
            <a:miter lim="800000"/>
            <a:headEnd/>
            <a:tailEnd/>
          </a:ln>
        </p:spPr>
        <p:txBody>
          <a:bodyPr>
            <a:spAutoFit/>
          </a:bodyPr>
          <a:lstStyle/>
          <a:p>
            <a:r>
              <a:rPr lang="en-GB"/>
              <a:t>1</a:t>
            </a:r>
          </a:p>
        </p:txBody>
      </p:sp>
      <p:sp>
        <p:nvSpPr>
          <p:cNvPr id="29704" name="TextBox 19"/>
          <p:cNvSpPr txBox="1">
            <a:spLocks noChangeArrowheads="1"/>
          </p:cNvSpPr>
          <p:nvPr/>
        </p:nvSpPr>
        <p:spPr bwMode="auto">
          <a:xfrm>
            <a:off x="2500314" y="2083594"/>
            <a:ext cx="1000125" cy="369332"/>
          </a:xfrm>
          <a:prstGeom prst="rect">
            <a:avLst/>
          </a:prstGeom>
          <a:noFill/>
          <a:ln w="9525">
            <a:noFill/>
            <a:miter lim="800000"/>
            <a:headEnd/>
            <a:tailEnd/>
          </a:ln>
        </p:spPr>
        <p:txBody>
          <a:bodyPr>
            <a:spAutoFit/>
          </a:bodyPr>
          <a:lstStyle/>
          <a:p>
            <a:r>
              <a:rPr lang="en-GB"/>
              <a:t> -14</a:t>
            </a:r>
          </a:p>
        </p:txBody>
      </p:sp>
      <p:sp>
        <p:nvSpPr>
          <p:cNvPr id="47116" name="TextBox 20"/>
          <p:cNvSpPr txBox="1">
            <a:spLocks noChangeArrowheads="1"/>
          </p:cNvSpPr>
          <p:nvPr/>
        </p:nvSpPr>
        <p:spPr bwMode="auto">
          <a:xfrm>
            <a:off x="4071938" y="2678907"/>
            <a:ext cx="571500" cy="369332"/>
          </a:xfrm>
          <a:prstGeom prst="rect">
            <a:avLst/>
          </a:prstGeom>
          <a:noFill/>
          <a:ln w="9525">
            <a:noFill/>
            <a:miter lim="800000"/>
            <a:headEnd/>
            <a:tailEnd/>
          </a:ln>
        </p:spPr>
        <p:txBody>
          <a:bodyPr>
            <a:spAutoFit/>
          </a:bodyPr>
          <a:lstStyle/>
          <a:p>
            <a:endParaRPr lang="en-GB"/>
          </a:p>
        </p:txBody>
      </p:sp>
      <p:sp>
        <p:nvSpPr>
          <p:cNvPr id="29706" name="TextBox 21"/>
          <p:cNvSpPr txBox="1">
            <a:spLocks noChangeArrowheads="1"/>
          </p:cNvSpPr>
          <p:nvPr/>
        </p:nvSpPr>
        <p:spPr bwMode="auto">
          <a:xfrm>
            <a:off x="3643314" y="2083594"/>
            <a:ext cx="1000125" cy="369332"/>
          </a:xfrm>
          <a:prstGeom prst="rect">
            <a:avLst/>
          </a:prstGeom>
          <a:noFill/>
          <a:ln w="9525">
            <a:noFill/>
            <a:miter lim="800000"/>
            <a:headEnd/>
            <a:tailEnd/>
          </a:ln>
        </p:spPr>
        <p:txBody>
          <a:bodyPr>
            <a:spAutoFit/>
          </a:bodyPr>
          <a:lstStyle/>
          <a:p>
            <a:r>
              <a:rPr lang="en-GB"/>
              <a:t>-13.5</a:t>
            </a:r>
          </a:p>
        </p:txBody>
      </p:sp>
      <p:sp>
        <p:nvSpPr>
          <p:cNvPr id="29712" name="TextBox 30"/>
          <p:cNvSpPr txBox="1">
            <a:spLocks noChangeArrowheads="1"/>
          </p:cNvSpPr>
          <p:nvPr/>
        </p:nvSpPr>
        <p:spPr bwMode="auto">
          <a:xfrm>
            <a:off x="4857750" y="3750469"/>
            <a:ext cx="1143000" cy="369332"/>
          </a:xfrm>
          <a:prstGeom prst="rect">
            <a:avLst/>
          </a:prstGeom>
          <a:noFill/>
          <a:ln w="9525">
            <a:noFill/>
            <a:miter lim="800000"/>
            <a:headEnd/>
            <a:tailEnd/>
          </a:ln>
        </p:spPr>
        <p:txBody>
          <a:bodyPr>
            <a:spAutoFit/>
          </a:bodyPr>
          <a:lstStyle/>
          <a:p>
            <a:r>
              <a:rPr lang="en-GB"/>
              <a:t>-23</a:t>
            </a:r>
          </a:p>
        </p:txBody>
      </p:sp>
      <p:sp>
        <p:nvSpPr>
          <p:cNvPr id="29716" name="TextBox 34"/>
          <p:cNvSpPr txBox="1">
            <a:spLocks noChangeArrowheads="1"/>
          </p:cNvSpPr>
          <p:nvPr/>
        </p:nvSpPr>
        <p:spPr bwMode="auto">
          <a:xfrm>
            <a:off x="4857750" y="2917032"/>
            <a:ext cx="928688" cy="369332"/>
          </a:xfrm>
          <a:prstGeom prst="rect">
            <a:avLst/>
          </a:prstGeom>
          <a:noFill/>
          <a:ln w="9525">
            <a:noFill/>
            <a:miter lim="800000"/>
            <a:headEnd/>
            <a:tailEnd/>
          </a:ln>
        </p:spPr>
        <p:txBody>
          <a:bodyPr>
            <a:spAutoFit/>
          </a:bodyPr>
          <a:lstStyle/>
          <a:p>
            <a:r>
              <a:rPr lang="en-GB"/>
              <a:t>-13.5</a:t>
            </a:r>
          </a:p>
        </p:txBody>
      </p:sp>
      <p:sp>
        <p:nvSpPr>
          <p:cNvPr id="47120" name="TextBox 33"/>
          <p:cNvSpPr txBox="1">
            <a:spLocks noChangeArrowheads="1"/>
          </p:cNvSpPr>
          <p:nvPr/>
        </p:nvSpPr>
        <p:spPr bwMode="auto">
          <a:xfrm>
            <a:off x="1785939" y="3750469"/>
            <a:ext cx="325730" cy="369332"/>
          </a:xfrm>
          <a:prstGeom prst="rect">
            <a:avLst/>
          </a:prstGeom>
          <a:noFill/>
          <a:ln w="9525">
            <a:noFill/>
            <a:miter lim="800000"/>
            <a:headEnd/>
            <a:tailEnd/>
          </a:ln>
        </p:spPr>
        <p:txBody>
          <a:bodyPr wrap="none">
            <a:spAutoFit/>
          </a:bodyPr>
          <a:lstStyle/>
          <a:p>
            <a:r>
              <a:rPr lang="en-GB">
                <a:solidFill>
                  <a:schemeClr val="accent1"/>
                </a:solidFill>
              </a:rPr>
              <a:t>T</a:t>
            </a:r>
          </a:p>
        </p:txBody>
      </p:sp>
      <p:sp>
        <p:nvSpPr>
          <p:cNvPr id="47121" name="TextBox 34"/>
          <p:cNvSpPr txBox="1">
            <a:spLocks noChangeArrowheads="1"/>
          </p:cNvSpPr>
          <p:nvPr/>
        </p:nvSpPr>
        <p:spPr bwMode="auto">
          <a:xfrm>
            <a:off x="2786064" y="4345782"/>
            <a:ext cx="351378" cy="369332"/>
          </a:xfrm>
          <a:prstGeom prst="rect">
            <a:avLst/>
          </a:prstGeom>
          <a:noFill/>
          <a:ln w="9525">
            <a:noFill/>
            <a:miter lim="800000"/>
            <a:headEnd/>
            <a:tailEnd/>
          </a:ln>
        </p:spPr>
        <p:txBody>
          <a:bodyPr wrap="none">
            <a:spAutoFit/>
          </a:bodyPr>
          <a:lstStyle/>
          <a:p>
            <a:r>
              <a:rPr lang="en-GB">
                <a:solidFill>
                  <a:schemeClr val="accent1"/>
                </a:solidFill>
              </a:rPr>
              <a:t>A</a:t>
            </a:r>
          </a:p>
        </p:txBody>
      </p:sp>
      <p:sp>
        <p:nvSpPr>
          <p:cNvPr id="47122" name="TextBox 35"/>
          <p:cNvSpPr txBox="1">
            <a:spLocks noChangeArrowheads="1"/>
          </p:cNvSpPr>
          <p:nvPr/>
        </p:nvSpPr>
        <p:spPr bwMode="auto">
          <a:xfrm>
            <a:off x="1785939" y="2917032"/>
            <a:ext cx="351366" cy="369332"/>
          </a:xfrm>
          <a:prstGeom prst="rect">
            <a:avLst/>
          </a:prstGeom>
          <a:noFill/>
          <a:ln w="9525">
            <a:noFill/>
            <a:miter lim="800000"/>
            <a:headEnd/>
            <a:tailEnd/>
          </a:ln>
        </p:spPr>
        <p:txBody>
          <a:bodyPr wrap="none">
            <a:spAutoFit/>
          </a:bodyPr>
          <a:lstStyle/>
          <a:p>
            <a:r>
              <a:rPr lang="en-GB">
                <a:solidFill>
                  <a:schemeClr val="accent1"/>
                </a:solidFill>
              </a:rPr>
              <a:t>C</a:t>
            </a:r>
          </a:p>
        </p:txBody>
      </p:sp>
      <p:sp>
        <p:nvSpPr>
          <p:cNvPr id="47123" name="TextBox 36"/>
          <p:cNvSpPr txBox="1">
            <a:spLocks noChangeArrowheads="1"/>
          </p:cNvSpPr>
          <p:nvPr/>
        </p:nvSpPr>
        <p:spPr bwMode="auto">
          <a:xfrm>
            <a:off x="1785939" y="2083594"/>
            <a:ext cx="351378" cy="369332"/>
          </a:xfrm>
          <a:prstGeom prst="rect">
            <a:avLst/>
          </a:prstGeom>
          <a:noFill/>
          <a:ln w="9525">
            <a:noFill/>
            <a:miter lim="800000"/>
            <a:headEnd/>
            <a:tailEnd/>
          </a:ln>
        </p:spPr>
        <p:txBody>
          <a:bodyPr wrap="none">
            <a:spAutoFit/>
          </a:bodyPr>
          <a:lstStyle/>
          <a:p>
            <a:r>
              <a:rPr lang="en-GB">
                <a:solidFill>
                  <a:schemeClr val="accent1"/>
                </a:solidFill>
              </a:rPr>
              <a:t>A</a:t>
            </a:r>
          </a:p>
        </p:txBody>
      </p:sp>
      <p:sp>
        <p:nvSpPr>
          <p:cNvPr id="47124" name="TextBox 37"/>
          <p:cNvSpPr txBox="1">
            <a:spLocks noChangeArrowheads="1"/>
          </p:cNvSpPr>
          <p:nvPr/>
        </p:nvSpPr>
        <p:spPr bwMode="auto">
          <a:xfrm>
            <a:off x="3857625" y="4345782"/>
            <a:ext cx="351366" cy="369332"/>
          </a:xfrm>
          <a:prstGeom prst="rect">
            <a:avLst/>
          </a:prstGeom>
          <a:noFill/>
          <a:ln w="9525">
            <a:noFill/>
            <a:miter lim="800000"/>
            <a:headEnd/>
            <a:tailEnd/>
          </a:ln>
        </p:spPr>
        <p:txBody>
          <a:bodyPr wrap="none">
            <a:spAutoFit/>
          </a:bodyPr>
          <a:lstStyle/>
          <a:p>
            <a:r>
              <a:rPr lang="en-GB">
                <a:solidFill>
                  <a:schemeClr val="accent1"/>
                </a:solidFill>
              </a:rPr>
              <a:t>C</a:t>
            </a:r>
          </a:p>
        </p:txBody>
      </p:sp>
      <p:sp>
        <p:nvSpPr>
          <p:cNvPr id="47125" name="TextBox 38"/>
          <p:cNvSpPr txBox="1">
            <a:spLocks noChangeArrowheads="1"/>
          </p:cNvSpPr>
          <p:nvPr/>
        </p:nvSpPr>
        <p:spPr bwMode="auto">
          <a:xfrm>
            <a:off x="5000626" y="4345782"/>
            <a:ext cx="351378" cy="369332"/>
          </a:xfrm>
          <a:prstGeom prst="rect">
            <a:avLst/>
          </a:prstGeom>
          <a:noFill/>
          <a:ln w="9525">
            <a:noFill/>
            <a:miter lim="800000"/>
            <a:headEnd/>
            <a:tailEnd/>
          </a:ln>
        </p:spPr>
        <p:txBody>
          <a:bodyPr wrap="none">
            <a:spAutoFit/>
          </a:bodyPr>
          <a:lstStyle/>
          <a:p>
            <a:r>
              <a:rPr lang="en-GB">
                <a:solidFill>
                  <a:schemeClr val="accent1"/>
                </a:solidFill>
              </a:rPr>
              <a:t>A</a:t>
            </a:r>
          </a:p>
        </p:txBody>
      </p:sp>
      <p:sp>
        <p:nvSpPr>
          <p:cNvPr id="40" name="TextBox 9"/>
          <p:cNvSpPr txBox="1">
            <a:spLocks noChangeArrowheads="1"/>
          </p:cNvSpPr>
          <p:nvPr/>
        </p:nvSpPr>
        <p:spPr bwMode="auto">
          <a:xfrm>
            <a:off x="5072064" y="2083594"/>
            <a:ext cx="428625" cy="369332"/>
          </a:xfrm>
          <a:prstGeom prst="rect">
            <a:avLst/>
          </a:prstGeom>
          <a:noFill/>
          <a:ln w="9525">
            <a:noFill/>
            <a:miter lim="800000"/>
            <a:headEnd/>
            <a:tailEnd/>
          </a:ln>
        </p:spPr>
        <p:txBody>
          <a:bodyPr>
            <a:spAutoFit/>
          </a:bodyPr>
          <a:lstStyle/>
          <a:p>
            <a:r>
              <a:rPr lang="en-GB"/>
              <a:t>6</a:t>
            </a:r>
          </a:p>
        </p:txBody>
      </p:sp>
    </p:spTree>
    <p:extLst>
      <p:ext uri="{BB962C8B-B14F-4D97-AF65-F5344CB8AC3E}">
        <p14:creationId xmlns:p14="http://schemas.microsoft.com/office/powerpoint/2010/main" val="67926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GB" dirty="0"/>
              <a:t>Needleman-</a:t>
            </a:r>
            <a:r>
              <a:rPr lang="en-GB" dirty="0" err="1"/>
              <a:t>Wunsch</a:t>
            </a:r>
            <a:endParaRPr lang="en-GB" dirty="0" smtClean="0"/>
          </a:p>
        </p:txBody>
      </p:sp>
      <p:sp>
        <p:nvSpPr>
          <p:cNvPr id="48131" name="Content Placeholder 2"/>
          <p:cNvSpPr>
            <a:spLocks noGrp="1"/>
          </p:cNvSpPr>
          <p:nvPr>
            <p:ph idx="1"/>
          </p:nvPr>
        </p:nvSpPr>
        <p:spPr/>
        <p:txBody>
          <a:bodyPr/>
          <a:lstStyle/>
          <a:p>
            <a:r>
              <a:rPr lang="en-GB" smtClean="0"/>
              <a:t>To pick the optimal alignment, start at the end and trace back the highest scoring route.</a:t>
            </a:r>
          </a:p>
          <a:p>
            <a:pPr>
              <a:buFontTx/>
              <a:buNone/>
            </a:pPr>
            <a:endParaRPr lang="en-GB" smtClean="0"/>
          </a:p>
        </p:txBody>
      </p:sp>
      <p:sp>
        <p:nvSpPr>
          <p:cNvPr id="25" name="Rectangle 24"/>
          <p:cNvSpPr/>
          <p:nvPr/>
        </p:nvSpPr>
        <p:spPr bwMode="auto">
          <a:xfrm>
            <a:off x="2643189" y="3690938"/>
            <a:ext cx="714375" cy="47625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endParaRPr lang="en-GB">
              <a:solidFill>
                <a:schemeClr val="tx1"/>
              </a:solidFill>
            </a:endParaRPr>
          </a:p>
        </p:txBody>
      </p:sp>
      <p:sp>
        <p:nvSpPr>
          <p:cNvPr id="24" name="Rectangle 23"/>
          <p:cNvSpPr/>
          <p:nvPr/>
        </p:nvSpPr>
        <p:spPr bwMode="auto">
          <a:xfrm>
            <a:off x="3643314" y="2857500"/>
            <a:ext cx="714375" cy="47625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endParaRPr lang="en-GB">
              <a:solidFill>
                <a:schemeClr val="tx1"/>
              </a:solidFill>
            </a:endParaRPr>
          </a:p>
        </p:txBody>
      </p:sp>
      <p:sp>
        <p:nvSpPr>
          <p:cNvPr id="23" name="Rectangle 22"/>
          <p:cNvSpPr/>
          <p:nvPr/>
        </p:nvSpPr>
        <p:spPr bwMode="auto">
          <a:xfrm>
            <a:off x="4929189" y="2024063"/>
            <a:ext cx="714375" cy="476250"/>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endParaRPr lang="en-GB">
              <a:solidFill>
                <a:schemeClr val="tx1"/>
              </a:solidFill>
            </a:endParaRPr>
          </a:p>
        </p:txBody>
      </p:sp>
      <p:sp>
        <p:nvSpPr>
          <p:cNvPr id="48138" name="TextBox 6"/>
          <p:cNvSpPr txBox="1">
            <a:spLocks noChangeArrowheads="1"/>
          </p:cNvSpPr>
          <p:nvPr/>
        </p:nvSpPr>
        <p:spPr bwMode="auto">
          <a:xfrm>
            <a:off x="2714625" y="3750469"/>
            <a:ext cx="571500" cy="369332"/>
          </a:xfrm>
          <a:prstGeom prst="rect">
            <a:avLst/>
          </a:prstGeom>
          <a:noFill/>
          <a:ln w="9525">
            <a:noFill/>
            <a:miter lim="800000"/>
            <a:headEnd/>
            <a:tailEnd/>
          </a:ln>
        </p:spPr>
        <p:txBody>
          <a:bodyPr>
            <a:spAutoFit/>
          </a:bodyPr>
          <a:lstStyle/>
          <a:p>
            <a:r>
              <a:rPr lang="en-GB"/>
              <a:t>-4</a:t>
            </a:r>
          </a:p>
        </p:txBody>
      </p:sp>
      <p:sp>
        <p:nvSpPr>
          <p:cNvPr id="48139" name="TextBox 7"/>
          <p:cNvSpPr txBox="1">
            <a:spLocks noChangeArrowheads="1"/>
          </p:cNvSpPr>
          <p:nvPr/>
        </p:nvSpPr>
        <p:spPr bwMode="auto">
          <a:xfrm>
            <a:off x="2566989" y="2917032"/>
            <a:ext cx="1000125" cy="369332"/>
          </a:xfrm>
          <a:prstGeom prst="rect">
            <a:avLst/>
          </a:prstGeom>
          <a:noFill/>
          <a:ln w="9525">
            <a:noFill/>
            <a:miter lim="800000"/>
            <a:headEnd/>
            <a:tailEnd/>
          </a:ln>
        </p:spPr>
        <p:txBody>
          <a:bodyPr>
            <a:spAutoFit/>
          </a:bodyPr>
          <a:lstStyle/>
          <a:p>
            <a:r>
              <a:rPr lang="en-GB"/>
              <a:t>-18.5</a:t>
            </a:r>
          </a:p>
        </p:txBody>
      </p:sp>
      <p:sp>
        <p:nvSpPr>
          <p:cNvPr id="48140" name="TextBox 8"/>
          <p:cNvSpPr txBox="1">
            <a:spLocks noChangeArrowheads="1"/>
          </p:cNvSpPr>
          <p:nvPr/>
        </p:nvSpPr>
        <p:spPr bwMode="auto">
          <a:xfrm>
            <a:off x="3714750" y="3750469"/>
            <a:ext cx="1143000" cy="369332"/>
          </a:xfrm>
          <a:prstGeom prst="rect">
            <a:avLst/>
          </a:prstGeom>
          <a:noFill/>
          <a:ln w="9525">
            <a:noFill/>
            <a:miter lim="800000"/>
            <a:headEnd/>
            <a:tailEnd/>
          </a:ln>
        </p:spPr>
        <p:txBody>
          <a:bodyPr>
            <a:spAutoFit/>
          </a:bodyPr>
          <a:lstStyle/>
          <a:p>
            <a:r>
              <a:rPr lang="en-GB"/>
              <a:t>-18.5</a:t>
            </a:r>
          </a:p>
        </p:txBody>
      </p:sp>
      <p:sp>
        <p:nvSpPr>
          <p:cNvPr id="48141" name="TextBox 9"/>
          <p:cNvSpPr txBox="1">
            <a:spLocks noChangeArrowheads="1"/>
          </p:cNvSpPr>
          <p:nvPr/>
        </p:nvSpPr>
        <p:spPr bwMode="auto">
          <a:xfrm>
            <a:off x="3786189" y="2917032"/>
            <a:ext cx="428625" cy="369332"/>
          </a:xfrm>
          <a:prstGeom prst="rect">
            <a:avLst/>
          </a:prstGeom>
          <a:noFill/>
          <a:ln w="9525">
            <a:noFill/>
            <a:miter lim="800000"/>
            <a:headEnd/>
            <a:tailEnd/>
          </a:ln>
        </p:spPr>
        <p:txBody>
          <a:bodyPr>
            <a:spAutoFit/>
          </a:bodyPr>
          <a:lstStyle/>
          <a:p>
            <a:r>
              <a:rPr lang="en-GB"/>
              <a:t>1</a:t>
            </a:r>
          </a:p>
        </p:txBody>
      </p:sp>
      <p:sp>
        <p:nvSpPr>
          <p:cNvPr id="48142" name="TextBox 19"/>
          <p:cNvSpPr txBox="1">
            <a:spLocks noChangeArrowheads="1"/>
          </p:cNvSpPr>
          <p:nvPr/>
        </p:nvSpPr>
        <p:spPr bwMode="auto">
          <a:xfrm>
            <a:off x="2500314" y="2083594"/>
            <a:ext cx="1000125" cy="369332"/>
          </a:xfrm>
          <a:prstGeom prst="rect">
            <a:avLst/>
          </a:prstGeom>
          <a:noFill/>
          <a:ln w="9525">
            <a:noFill/>
            <a:miter lim="800000"/>
            <a:headEnd/>
            <a:tailEnd/>
          </a:ln>
        </p:spPr>
        <p:txBody>
          <a:bodyPr>
            <a:spAutoFit/>
          </a:bodyPr>
          <a:lstStyle/>
          <a:p>
            <a:r>
              <a:rPr lang="en-GB"/>
              <a:t> -14</a:t>
            </a:r>
          </a:p>
        </p:txBody>
      </p:sp>
      <p:sp>
        <p:nvSpPr>
          <p:cNvPr id="48143" name="TextBox 20"/>
          <p:cNvSpPr txBox="1">
            <a:spLocks noChangeArrowheads="1"/>
          </p:cNvSpPr>
          <p:nvPr/>
        </p:nvSpPr>
        <p:spPr bwMode="auto">
          <a:xfrm>
            <a:off x="4071938" y="2678907"/>
            <a:ext cx="571500" cy="369332"/>
          </a:xfrm>
          <a:prstGeom prst="rect">
            <a:avLst/>
          </a:prstGeom>
          <a:noFill/>
          <a:ln w="9525">
            <a:noFill/>
            <a:miter lim="800000"/>
            <a:headEnd/>
            <a:tailEnd/>
          </a:ln>
        </p:spPr>
        <p:txBody>
          <a:bodyPr>
            <a:spAutoFit/>
          </a:bodyPr>
          <a:lstStyle/>
          <a:p>
            <a:endParaRPr lang="en-GB"/>
          </a:p>
        </p:txBody>
      </p:sp>
      <p:sp>
        <p:nvSpPr>
          <p:cNvPr id="48144" name="TextBox 21"/>
          <p:cNvSpPr txBox="1">
            <a:spLocks noChangeArrowheads="1"/>
          </p:cNvSpPr>
          <p:nvPr/>
        </p:nvSpPr>
        <p:spPr bwMode="auto">
          <a:xfrm>
            <a:off x="3643314" y="2083594"/>
            <a:ext cx="1214437" cy="369332"/>
          </a:xfrm>
          <a:prstGeom prst="rect">
            <a:avLst/>
          </a:prstGeom>
          <a:noFill/>
          <a:ln w="9525">
            <a:noFill/>
            <a:miter lim="800000"/>
            <a:headEnd/>
            <a:tailEnd/>
          </a:ln>
        </p:spPr>
        <p:txBody>
          <a:bodyPr>
            <a:spAutoFit/>
          </a:bodyPr>
          <a:lstStyle/>
          <a:p>
            <a:r>
              <a:rPr lang="en-GB"/>
              <a:t>-13.5</a:t>
            </a:r>
          </a:p>
        </p:txBody>
      </p:sp>
      <p:sp>
        <p:nvSpPr>
          <p:cNvPr id="48145" name="TextBox 30"/>
          <p:cNvSpPr txBox="1">
            <a:spLocks noChangeArrowheads="1"/>
          </p:cNvSpPr>
          <p:nvPr/>
        </p:nvSpPr>
        <p:spPr bwMode="auto">
          <a:xfrm>
            <a:off x="4857751" y="3750469"/>
            <a:ext cx="1514475" cy="369332"/>
          </a:xfrm>
          <a:prstGeom prst="rect">
            <a:avLst/>
          </a:prstGeom>
          <a:noFill/>
          <a:ln w="9525">
            <a:noFill/>
            <a:miter lim="800000"/>
            <a:headEnd/>
            <a:tailEnd/>
          </a:ln>
        </p:spPr>
        <p:txBody>
          <a:bodyPr>
            <a:spAutoFit/>
          </a:bodyPr>
          <a:lstStyle/>
          <a:p>
            <a:r>
              <a:rPr lang="en-GB"/>
              <a:t>-23</a:t>
            </a:r>
          </a:p>
        </p:txBody>
      </p:sp>
      <p:sp>
        <p:nvSpPr>
          <p:cNvPr id="48146" name="TextBox 34"/>
          <p:cNvSpPr txBox="1">
            <a:spLocks noChangeArrowheads="1"/>
          </p:cNvSpPr>
          <p:nvPr/>
        </p:nvSpPr>
        <p:spPr bwMode="auto">
          <a:xfrm>
            <a:off x="4857751" y="2917032"/>
            <a:ext cx="1370013" cy="369332"/>
          </a:xfrm>
          <a:prstGeom prst="rect">
            <a:avLst/>
          </a:prstGeom>
          <a:noFill/>
          <a:ln w="9525">
            <a:noFill/>
            <a:miter lim="800000"/>
            <a:headEnd/>
            <a:tailEnd/>
          </a:ln>
        </p:spPr>
        <p:txBody>
          <a:bodyPr>
            <a:spAutoFit/>
          </a:bodyPr>
          <a:lstStyle/>
          <a:p>
            <a:r>
              <a:rPr lang="en-GB"/>
              <a:t>-13.5</a:t>
            </a:r>
          </a:p>
        </p:txBody>
      </p:sp>
      <p:sp>
        <p:nvSpPr>
          <p:cNvPr id="48147" name="TextBox 33"/>
          <p:cNvSpPr txBox="1">
            <a:spLocks noChangeArrowheads="1"/>
          </p:cNvSpPr>
          <p:nvPr/>
        </p:nvSpPr>
        <p:spPr bwMode="auto">
          <a:xfrm>
            <a:off x="1785939" y="3750469"/>
            <a:ext cx="325730" cy="369332"/>
          </a:xfrm>
          <a:prstGeom prst="rect">
            <a:avLst/>
          </a:prstGeom>
          <a:noFill/>
          <a:ln w="9525">
            <a:noFill/>
            <a:miter lim="800000"/>
            <a:headEnd/>
            <a:tailEnd/>
          </a:ln>
        </p:spPr>
        <p:txBody>
          <a:bodyPr wrap="none">
            <a:spAutoFit/>
          </a:bodyPr>
          <a:lstStyle/>
          <a:p>
            <a:r>
              <a:rPr lang="en-GB">
                <a:solidFill>
                  <a:schemeClr val="accent1"/>
                </a:solidFill>
              </a:rPr>
              <a:t>T</a:t>
            </a:r>
          </a:p>
        </p:txBody>
      </p:sp>
      <p:sp>
        <p:nvSpPr>
          <p:cNvPr id="48148" name="TextBox 34"/>
          <p:cNvSpPr txBox="1">
            <a:spLocks noChangeArrowheads="1"/>
          </p:cNvSpPr>
          <p:nvPr/>
        </p:nvSpPr>
        <p:spPr bwMode="auto">
          <a:xfrm>
            <a:off x="2786064" y="4345782"/>
            <a:ext cx="351378" cy="369332"/>
          </a:xfrm>
          <a:prstGeom prst="rect">
            <a:avLst/>
          </a:prstGeom>
          <a:noFill/>
          <a:ln w="9525">
            <a:noFill/>
            <a:miter lim="800000"/>
            <a:headEnd/>
            <a:tailEnd/>
          </a:ln>
        </p:spPr>
        <p:txBody>
          <a:bodyPr wrap="none">
            <a:spAutoFit/>
          </a:bodyPr>
          <a:lstStyle/>
          <a:p>
            <a:r>
              <a:rPr lang="en-GB">
                <a:solidFill>
                  <a:schemeClr val="accent1"/>
                </a:solidFill>
              </a:rPr>
              <a:t>A</a:t>
            </a:r>
          </a:p>
        </p:txBody>
      </p:sp>
      <p:sp>
        <p:nvSpPr>
          <p:cNvPr id="48149" name="TextBox 35"/>
          <p:cNvSpPr txBox="1">
            <a:spLocks noChangeArrowheads="1"/>
          </p:cNvSpPr>
          <p:nvPr/>
        </p:nvSpPr>
        <p:spPr bwMode="auto">
          <a:xfrm>
            <a:off x="1785939" y="2917032"/>
            <a:ext cx="351366" cy="369332"/>
          </a:xfrm>
          <a:prstGeom prst="rect">
            <a:avLst/>
          </a:prstGeom>
          <a:noFill/>
          <a:ln w="9525">
            <a:noFill/>
            <a:miter lim="800000"/>
            <a:headEnd/>
            <a:tailEnd/>
          </a:ln>
        </p:spPr>
        <p:txBody>
          <a:bodyPr wrap="none">
            <a:spAutoFit/>
          </a:bodyPr>
          <a:lstStyle/>
          <a:p>
            <a:r>
              <a:rPr lang="en-GB">
                <a:solidFill>
                  <a:schemeClr val="accent1"/>
                </a:solidFill>
              </a:rPr>
              <a:t>C</a:t>
            </a:r>
          </a:p>
        </p:txBody>
      </p:sp>
      <p:sp>
        <p:nvSpPr>
          <p:cNvPr id="48150" name="TextBox 36"/>
          <p:cNvSpPr txBox="1">
            <a:spLocks noChangeArrowheads="1"/>
          </p:cNvSpPr>
          <p:nvPr/>
        </p:nvSpPr>
        <p:spPr bwMode="auto">
          <a:xfrm>
            <a:off x="1785939" y="2083594"/>
            <a:ext cx="351378" cy="369332"/>
          </a:xfrm>
          <a:prstGeom prst="rect">
            <a:avLst/>
          </a:prstGeom>
          <a:noFill/>
          <a:ln w="9525">
            <a:noFill/>
            <a:miter lim="800000"/>
            <a:headEnd/>
            <a:tailEnd/>
          </a:ln>
        </p:spPr>
        <p:txBody>
          <a:bodyPr wrap="none">
            <a:spAutoFit/>
          </a:bodyPr>
          <a:lstStyle/>
          <a:p>
            <a:r>
              <a:rPr lang="en-GB">
                <a:solidFill>
                  <a:schemeClr val="accent1"/>
                </a:solidFill>
              </a:rPr>
              <a:t>A</a:t>
            </a:r>
          </a:p>
        </p:txBody>
      </p:sp>
      <p:sp>
        <p:nvSpPr>
          <p:cNvPr id="48151" name="TextBox 37"/>
          <p:cNvSpPr txBox="1">
            <a:spLocks noChangeArrowheads="1"/>
          </p:cNvSpPr>
          <p:nvPr/>
        </p:nvSpPr>
        <p:spPr bwMode="auto">
          <a:xfrm>
            <a:off x="3857625" y="4345782"/>
            <a:ext cx="351366" cy="369332"/>
          </a:xfrm>
          <a:prstGeom prst="rect">
            <a:avLst/>
          </a:prstGeom>
          <a:noFill/>
          <a:ln w="9525">
            <a:noFill/>
            <a:miter lim="800000"/>
            <a:headEnd/>
            <a:tailEnd/>
          </a:ln>
        </p:spPr>
        <p:txBody>
          <a:bodyPr wrap="none">
            <a:spAutoFit/>
          </a:bodyPr>
          <a:lstStyle/>
          <a:p>
            <a:r>
              <a:rPr lang="en-GB">
                <a:solidFill>
                  <a:schemeClr val="accent1"/>
                </a:solidFill>
              </a:rPr>
              <a:t>C</a:t>
            </a:r>
          </a:p>
        </p:txBody>
      </p:sp>
      <p:sp>
        <p:nvSpPr>
          <p:cNvPr id="48152" name="TextBox 38"/>
          <p:cNvSpPr txBox="1">
            <a:spLocks noChangeArrowheads="1"/>
          </p:cNvSpPr>
          <p:nvPr/>
        </p:nvSpPr>
        <p:spPr bwMode="auto">
          <a:xfrm>
            <a:off x="5000626" y="4345782"/>
            <a:ext cx="351378" cy="369332"/>
          </a:xfrm>
          <a:prstGeom prst="rect">
            <a:avLst/>
          </a:prstGeom>
          <a:noFill/>
          <a:ln w="9525">
            <a:noFill/>
            <a:miter lim="800000"/>
            <a:headEnd/>
            <a:tailEnd/>
          </a:ln>
        </p:spPr>
        <p:txBody>
          <a:bodyPr wrap="none">
            <a:spAutoFit/>
          </a:bodyPr>
          <a:lstStyle/>
          <a:p>
            <a:r>
              <a:rPr lang="en-GB">
                <a:solidFill>
                  <a:schemeClr val="accent1"/>
                </a:solidFill>
              </a:rPr>
              <a:t>A</a:t>
            </a:r>
          </a:p>
        </p:txBody>
      </p:sp>
      <p:sp>
        <p:nvSpPr>
          <p:cNvPr id="48153" name="TextBox 9"/>
          <p:cNvSpPr txBox="1">
            <a:spLocks noChangeArrowheads="1"/>
          </p:cNvSpPr>
          <p:nvPr/>
        </p:nvSpPr>
        <p:spPr bwMode="auto">
          <a:xfrm>
            <a:off x="5072064" y="2083594"/>
            <a:ext cx="428625" cy="369332"/>
          </a:xfrm>
          <a:prstGeom prst="rect">
            <a:avLst/>
          </a:prstGeom>
          <a:noFill/>
          <a:ln w="9525">
            <a:noFill/>
            <a:miter lim="800000"/>
            <a:headEnd/>
            <a:tailEnd/>
          </a:ln>
        </p:spPr>
        <p:txBody>
          <a:bodyPr>
            <a:spAutoFit/>
          </a:bodyPr>
          <a:lstStyle/>
          <a:p>
            <a:r>
              <a:rPr lang="en-GB"/>
              <a:t>6</a:t>
            </a:r>
          </a:p>
        </p:txBody>
      </p:sp>
      <p:sp>
        <p:nvSpPr>
          <p:cNvPr id="28" name="Down Arrow 27"/>
          <p:cNvSpPr>
            <a:spLocks noChangeArrowheads="1"/>
          </p:cNvSpPr>
          <p:nvPr/>
        </p:nvSpPr>
        <p:spPr bwMode="auto">
          <a:xfrm rot="2357705">
            <a:off x="4445001" y="2513542"/>
            <a:ext cx="428625" cy="357188"/>
          </a:xfrm>
          <a:prstGeom prst="downArrow">
            <a:avLst>
              <a:gd name="adj1" fmla="val 50000"/>
              <a:gd name="adj2" fmla="val 50000"/>
            </a:avLst>
          </a:prstGeom>
          <a:solidFill>
            <a:schemeClr val="accent1"/>
          </a:solidFill>
          <a:ln w="9525" algn="ctr">
            <a:solidFill>
              <a:schemeClr val="tx1"/>
            </a:solidFill>
            <a:round/>
            <a:headEnd/>
            <a:tailEnd/>
          </a:ln>
        </p:spPr>
        <p:txBody>
          <a:bodyPr/>
          <a:lstStyle/>
          <a:p>
            <a:endParaRPr lang="en-GB"/>
          </a:p>
        </p:txBody>
      </p:sp>
      <p:sp>
        <p:nvSpPr>
          <p:cNvPr id="29" name="Down Arrow 28"/>
          <p:cNvSpPr>
            <a:spLocks noChangeArrowheads="1"/>
          </p:cNvSpPr>
          <p:nvPr/>
        </p:nvSpPr>
        <p:spPr bwMode="auto">
          <a:xfrm rot="2357705">
            <a:off x="3302001" y="3346979"/>
            <a:ext cx="428625" cy="357188"/>
          </a:xfrm>
          <a:prstGeom prst="downArrow">
            <a:avLst>
              <a:gd name="adj1" fmla="val 50000"/>
              <a:gd name="adj2" fmla="val 50000"/>
            </a:avLst>
          </a:prstGeom>
          <a:solidFill>
            <a:schemeClr val="accent1"/>
          </a:solidFill>
          <a:ln w="9525" algn="ctr">
            <a:solidFill>
              <a:schemeClr val="tx1"/>
            </a:solidFill>
            <a:round/>
            <a:headEnd/>
            <a:tailEnd/>
          </a:ln>
        </p:spPr>
        <p:txBody>
          <a:bodyPr/>
          <a:lstStyle/>
          <a:p>
            <a:endParaRPr lang="en-GB"/>
          </a:p>
        </p:txBody>
      </p:sp>
    </p:spTree>
    <p:extLst>
      <p:ext uri="{BB962C8B-B14F-4D97-AF65-F5344CB8AC3E}">
        <p14:creationId xmlns:p14="http://schemas.microsoft.com/office/powerpoint/2010/main" val="188328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rdle 3.png"/>
          <p:cNvPicPr>
            <a:picLocks noChangeAspect="1"/>
          </p:cNvPicPr>
          <p:nvPr/>
        </p:nvPicPr>
        <p:blipFill rotWithShape="1">
          <a:blip r:embed="rId2" cstate="print">
            <a:extLst>
              <a:ext uri="{28A0092B-C50C-407E-A947-70E740481C1C}">
                <a14:useLocalDpi xmlns:a14="http://schemas.microsoft.com/office/drawing/2010/main"/>
              </a:ext>
            </a:extLst>
          </a:blip>
          <a:srcRect t="13196" b="11546"/>
          <a:stretch/>
        </p:blipFill>
        <p:spPr>
          <a:xfrm>
            <a:off x="1731972" y="83357"/>
            <a:ext cx="7191628" cy="2921641"/>
          </a:xfrm>
          <a:prstGeom prst="rect">
            <a:avLst/>
          </a:prstGeom>
        </p:spPr>
      </p:pic>
      <p:pic>
        <p:nvPicPr>
          <p:cNvPr id="40" name="Picture 39"/>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578" b="98750" l="9920" r="91153"/>
                    </a14:imgEffect>
                  </a14:imgLayer>
                </a14:imgProps>
              </a:ext>
            </a:extLst>
          </a:blip>
          <a:srcRect/>
          <a:stretch>
            <a:fillRect/>
          </a:stretch>
        </p:blipFill>
        <p:spPr bwMode="auto">
          <a:xfrm>
            <a:off x="471384" y="2602915"/>
            <a:ext cx="1740728" cy="2489831"/>
          </a:xfrm>
          <a:prstGeom prst="rect">
            <a:avLst/>
          </a:prstGeom>
          <a:noFill/>
          <a:ln w="9525">
            <a:noFill/>
            <a:miter lim="800000"/>
            <a:headEnd/>
            <a:tailEnd/>
          </a:ln>
          <a:effectLst>
            <a:outerShdw blurRad="127000" dist="76200" dir="2436078" algn="ctr" rotWithShape="0">
              <a:schemeClr val="bg2">
                <a:alpha val="62068"/>
              </a:schemeClr>
            </a:outerShdw>
          </a:effectLst>
        </p:spPr>
      </p:pic>
      <p:pic>
        <p:nvPicPr>
          <p:cNvPr id="42"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89563" y="153900"/>
            <a:ext cx="1385888" cy="19240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a:stretch>
            <a:fillRect/>
          </a:stretch>
        </p:blipFill>
        <p:spPr>
          <a:xfrm>
            <a:off x="2794396" y="3068028"/>
            <a:ext cx="3385357" cy="2115848"/>
          </a:xfrm>
          <a:prstGeom prst="rect">
            <a:avLst/>
          </a:prstGeom>
          <a:ln>
            <a:noFill/>
          </a:ln>
          <a:effectLst>
            <a:softEdge rad="112500"/>
          </a:effectLst>
        </p:spPr>
      </p:pic>
      <p:pic>
        <p:nvPicPr>
          <p:cNvPr id="8" name="Picture 7"/>
          <p:cNvPicPr>
            <a:picLocks noChangeAspect="1"/>
          </p:cNvPicPr>
          <p:nvPr/>
        </p:nvPicPr>
        <p:blipFill>
          <a:blip r:embed="rId7"/>
          <a:stretch>
            <a:fillRect/>
          </a:stretch>
        </p:blipFill>
        <p:spPr>
          <a:xfrm>
            <a:off x="6899778" y="2903689"/>
            <a:ext cx="1886439" cy="23254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94086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dissolve">
                                      <p:cBhvr>
                                        <p:cTn id="12" dur="500"/>
                                        <p:tgtEl>
                                          <p:spTgt spid="40"/>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GB" dirty="0" smtClean="0"/>
              <a:t>Global versus Local Alignments</a:t>
            </a:r>
          </a:p>
        </p:txBody>
      </p:sp>
      <p:sp>
        <p:nvSpPr>
          <p:cNvPr id="29699" name="Content Placeholder 2"/>
          <p:cNvSpPr>
            <a:spLocks noGrp="1"/>
          </p:cNvSpPr>
          <p:nvPr>
            <p:ph idx="1"/>
          </p:nvPr>
        </p:nvSpPr>
        <p:spPr/>
        <p:txBody>
          <a:bodyPr/>
          <a:lstStyle/>
          <a:p>
            <a:r>
              <a:rPr lang="en-GB" dirty="0" smtClean="0">
                <a:solidFill>
                  <a:schemeClr val="accent1"/>
                </a:solidFill>
              </a:rPr>
              <a:t>Smith-Waterman</a:t>
            </a:r>
            <a:r>
              <a:rPr lang="en-GB" dirty="0" smtClean="0"/>
              <a:t> algorithm best for local alignments </a:t>
            </a:r>
          </a:p>
          <a:p>
            <a:r>
              <a:rPr lang="en-GB" dirty="0" smtClean="0"/>
              <a:t>Sets negative scores in matrix to 0, allows trace back to end and restart</a:t>
            </a:r>
          </a:p>
        </p:txBody>
      </p:sp>
      <p:cxnSp>
        <p:nvCxnSpPr>
          <p:cNvPr id="42" name="Straight Connector 41"/>
          <p:cNvCxnSpPr>
            <a:cxnSpLocks noChangeShapeType="1"/>
          </p:cNvCxnSpPr>
          <p:nvPr/>
        </p:nvCxnSpPr>
        <p:spPr bwMode="auto">
          <a:xfrm rot="10800000" flipV="1">
            <a:off x="3028950" y="3843237"/>
            <a:ext cx="214313" cy="952500"/>
          </a:xfrm>
          <a:prstGeom prst="line">
            <a:avLst/>
          </a:prstGeom>
          <a:noFill/>
          <a:ln w="9525" algn="ctr">
            <a:solidFill>
              <a:schemeClr val="tx1"/>
            </a:solidFill>
            <a:round/>
            <a:headEnd/>
            <a:tailEnd/>
          </a:ln>
        </p:spPr>
      </p:cxnSp>
      <p:cxnSp>
        <p:nvCxnSpPr>
          <p:cNvPr id="33" name="Straight Connector 32"/>
          <p:cNvCxnSpPr>
            <a:cxnSpLocks noChangeShapeType="1"/>
          </p:cNvCxnSpPr>
          <p:nvPr/>
        </p:nvCxnSpPr>
        <p:spPr bwMode="auto">
          <a:xfrm>
            <a:off x="4100512" y="3843237"/>
            <a:ext cx="214312" cy="952500"/>
          </a:xfrm>
          <a:prstGeom prst="line">
            <a:avLst/>
          </a:prstGeom>
          <a:noFill/>
          <a:ln w="9525" algn="ctr">
            <a:solidFill>
              <a:schemeClr val="tx1"/>
            </a:solidFill>
            <a:round/>
            <a:headEnd/>
            <a:tailEnd/>
          </a:ln>
        </p:spPr>
      </p:cxnSp>
      <p:sp>
        <p:nvSpPr>
          <p:cNvPr id="30" name="Rounded Rectangle 29"/>
          <p:cNvSpPr/>
          <p:nvPr/>
        </p:nvSpPr>
        <p:spPr bwMode="auto">
          <a:xfrm>
            <a:off x="1957387" y="3753280"/>
            <a:ext cx="3143250" cy="17859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endParaRPr lang="en-GB">
              <a:solidFill>
                <a:schemeClr val="tx1"/>
              </a:solidFill>
            </a:endParaRPr>
          </a:p>
        </p:txBody>
      </p:sp>
      <p:sp>
        <p:nvSpPr>
          <p:cNvPr id="31" name="Rounded Rectangle 30"/>
          <p:cNvSpPr/>
          <p:nvPr/>
        </p:nvSpPr>
        <p:spPr bwMode="auto">
          <a:xfrm>
            <a:off x="457200" y="4705780"/>
            <a:ext cx="5929313" cy="178594"/>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endParaRPr lang="en-GB">
              <a:solidFill>
                <a:schemeClr val="tx1"/>
              </a:solidFill>
            </a:endParaRPr>
          </a:p>
        </p:txBody>
      </p:sp>
      <p:sp>
        <p:nvSpPr>
          <p:cNvPr id="27" name="Rounded Rectangle 26"/>
          <p:cNvSpPr/>
          <p:nvPr/>
        </p:nvSpPr>
        <p:spPr bwMode="auto">
          <a:xfrm>
            <a:off x="3243260" y="3753281"/>
            <a:ext cx="857256" cy="178595"/>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defRPr/>
            </a:pPr>
            <a:endParaRPr lang="en-GB">
              <a:solidFill>
                <a:schemeClr val="tx1"/>
              </a:solidFill>
            </a:endParaRPr>
          </a:p>
        </p:txBody>
      </p:sp>
      <p:sp>
        <p:nvSpPr>
          <p:cNvPr id="32" name="Rounded Rectangle 31"/>
          <p:cNvSpPr/>
          <p:nvPr/>
        </p:nvSpPr>
        <p:spPr bwMode="auto">
          <a:xfrm>
            <a:off x="3028946" y="4705787"/>
            <a:ext cx="1285884" cy="178595"/>
          </a:xfrm>
          <a:prstGeom prst="roundRect">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a:lstStyle/>
          <a:p>
            <a:pPr>
              <a:defRPr/>
            </a:pPr>
            <a:endParaRPr lang="en-GB">
              <a:solidFill>
                <a:schemeClr val="tx1"/>
              </a:solidFill>
            </a:endParaRPr>
          </a:p>
        </p:txBody>
      </p:sp>
      <p:cxnSp>
        <p:nvCxnSpPr>
          <p:cNvPr id="13" name="Straight Connector 12"/>
          <p:cNvCxnSpPr>
            <a:cxnSpLocks noChangeShapeType="1"/>
            <a:stCxn id="15" idx="1"/>
            <a:endCxn id="16" idx="1"/>
          </p:cNvCxnSpPr>
          <p:nvPr/>
        </p:nvCxnSpPr>
        <p:spPr bwMode="auto">
          <a:xfrm rot="10800000" flipV="1">
            <a:off x="4419777" y="2246385"/>
            <a:ext cx="214312" cy="857250"/>
          </a:xfrm>
          <a:prstGeom prst="line">
            <a:avLst/>
          </a:prstGeom>
          <a:noFill/>
          <a:ln w="9525" algn="ctr">
            <a:solidFill>
              <a:schemeClr val="tx1"/>
            </a:solidFill>
            <a:round/>
            <a:headEnd/>
            <a:tailEnd/>
          </a:ln>
        </p:spPr>
      </p:cxnSp>
      <p:cxnSp>
        <p:nvCxnSpPr>
          <p:cNvPr id="14" name="Straight Connector 13"/>
          <p:cNvCxnSpPr>
            <a:cxnSpLocks noChangeShapeType="1"/>
            <a:stCxn id="15" idx="3"/>
            <a:endCxn id="16" idx="3"/>
          </p:cNvCxnSpPr>
          <p:nvPr/>
        </p:nvCxnSpPr>
        <p:spPr bwMode="auto">
          <a:xfrm>
            <a:off x="8205964" y="2246385"/>
            <a:ext cx="571500" cy="857250"/>
          </a:xfrm>
          <a:prstGeom prst="line">
            <a:avLst/>
          </a:prstGeom>
          <a:noFill/>
          <a:ln w="9525" algn="ctr">
            <a:solidFill>
              <a:schemeClr val="tx1"/>
            </a:solidFill>
            <a:round/>
            <a:headEnd/>
            <a:tailEnd/>
          </a:ln>
        </p:spPr>
      </p:cxnSp>
      <p:sp>
        <p:nvSpPr>
          <p:cNvPr id="15" name="Rounded Rectangle 14"/>
          <p:cNvSpPr/>
          <p:nvPr/>
        </p:nvSpPr>
        <p:spPr bwMode="auto">
          <a:xfrm>
            <a:off x="4634089" y="2138435"/>
            <a:ext cx="3571875" cy="21431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endParaRPr lang="en-GB">
              <a:solidFill>
                <a:schemeClr val="tx1"/>
              </a:solidFill>
            </a:endParaRPr>
          </a:p>
        </p:txBody>
      </p:sp>
      <p:sp>
        <p:nvSpPr>
          <p:cNvPr id="16" name="Rounded Rectangle 15"/>
          <p:cNvSpPr/>
          <p:nvPr/>
        </p:nvSpPr>
        <p:spPr bwMode="auto">
          <a:xfrm>
            <a:off x="4419777" y="2995685"/>
            <a:ext cx="4357687" cy="214313"/>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lstStyle/>
          <a:p>
            <a:pPr>
              <a:defRPr/>
            </a:pPr>
            <a:endParaRPr lang="en-GB">
              <a:solidFill>
                <a:schemeClr val="tx1"/>
              </a:solidFill>
            </a:endParaRPr>
          </a:p>
        </p:txBody>
      </p:sp>
      <p:sp>
        <p:nvSpPr>
          <p:cNvPr id="2" name="TextBox 1"/>
          <p:cNvSpPr txBox="1"/>
          <p:nvPr/>
        </p:nvSpPr>
        <p:spPr>
          <a:xfrm>
            <a:off x="6164611" y="2506798"/>
            <a:ext cx="851916" cy="369332"/>
          </a:xfrm>
          <a:prstGeom prst="rect">
            <a:avLst/>
          </a:prstGeom>
          <a:noFill/>
        </p:spPr>
        <p:txBody>
          <a:bodyPr wrap="none" rtlCol="0">
            <a:spAutoFit/>
          </a:bodyPr>
          <a:lstStyle/>
          <a:p>
            <a:r>
              <a:rPr lang="en-GB" dirty="0" smtClean="0"/>
              <a:t>Global</a:t>
            </a:r>
            <a:endParaRPr lang="en-GB" dirty="0"/>
          </a:p>
        </p:txBody>
      </p:sp>
      <p:sp>
        <p:nvSpPr>
          <p:cNvPr id="18" name="TextBox 17"/>
          <p:cNvSpPr txBox="1"/>
          <p:nvPr/>
        </p:nvSpPr>
        <p:spPr>
          <a:xfrm>
            <a:off x="4781425" y="4086911"/>
            <a:ext cx="736500" cy="369332"/>
          </a:xfrm>
          <a:prstGeom prst="rect">
            <a:avLst/>
          </a:prstGeom>
          <a:noFill/>
        </p:spPr>
        <p:txBody>
          <a:bodyPr wrap="none" rtlCol="0">
            <a:spAutoFit/>
          </a:bodyPr>
          <a:lstStyle/>
          <a:p>
            <a:r>
              <a:rPr lang="en-GB" dirty="0" smtClean="0"/>
              <a:t>Local</a:t>
            </a:r>
            <a:endParaRPr lang="en-GB" dirty="0"/>
          </a:p>
        </p:txBody>
      </p:sp>
    </p:spTree>
    <p:extLst>
      <p:ext uri="{BB962C8B-B14F-4D97-AF65-F5344CB8AC3E}">
        <p14:creationId xmlns:p14="http://schemas.microsoft.com/office/powerpoint/2010/main" val="190222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GB" smtClean="0"/>
              <a:t>Protein substitution matrices</a:t>
            </a:r>
          </a:p>
        </p:txBody>
      </p:sp>
      <p:sp>
        <p:nvSpPr>
          <p:cNvPr id="56323" name="Content Placeholder 2"/>
          <p:cNvSpPr>
            <a:spLocks noGrp="1"/>
          </p:cNvSpPr>
          <p:nvPr>
            <p:ph idx="1"/>
          </p:nvPr>
        </p:nvSpPr>
        <p:spPr>
          <a:xfrm>
            <a:off x="457200" y="1016000"/>
            <a:ext cx="4142275" cy="4114800"/>
          </a:xfrm>
        </p:spPr>
        <p:txBody>
          <a:bodyPr/>
          <a:lstStyle/>
          <a:p>
            <a:r>
              <a:rPr lang="en-GB" dirty="0" smtClean="0"/>
              <a:t>Can look at closely related proteins to determine substitution rates</a:t>
            </a:r>
          </a:p>
          <a:p>
            <a:r>
              <a:rPr lang="en-GB" dirty="0" smtClean="0"/>
              <a:t>Two most commonly used models:</a:t>
            </a:r>
          </a:p>
          <a:p>
            <a:pPr lvl="1"/>
            <a:r>
              <a:rPr lang="en-GB" dirty="0" smtClean="0"/>
              <a:t>BLOSUM</a:t>
            </a:r>
          </a:p>
          <a:p>
            <a:pPr lvl="1"/>
            <a:r>
              <a:rPr lang="en-GB" dirty="0" smtClean="0"/>
              <a:t>PAM</a:t>
            </a:r>
          </a:p>
        </p:txBody>
      </p:sp>
      <p:pic>
        <p:nvPicPr>
          <p:cNvPr id="7" name="Picture 3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46213" y="1016000"/>
            <a:ext cx="2768012" cy="2215987"/>
          </a:xfrm>
          <a:prstGeom prst="rect">
            <a:avLst/>
          </a:prstGeom>
          <a:ln>
            <a:noFill/>
          </a:ln>
          <a:effectLst/>
        </p:spPr>
      </p:pic>
      <p:pic>
        <p:nvPicPr>
          <p:cNvPr id="8" name="Picture 2"/>
          <p:cNvPicPr>
            <a:picLocks noChangeAspect="1" noChangeArrowheads="1"/>
          </p:cNvPicPr>
          <p:nvPr/>
        </p:nvPicPr>
        <p:blipFill>
          <a:blip r:embed="rId3" cstate="print"/>
          <a:srcRect/>
          <a:stretch>
            <a:fillRect/>
          </a:stretch>
        </p:blipFill>
        <p:spPr bwMode="auto">
          <a:xfrm>
            <a:off x="3417740" y="2996280"/>
            <a:ext cx="2128473" cy="2134520"/>
          </a:xfrm>
          <a:prstGeom prst="rect">
            <a:avLst/>
          </a:prstGeom>
          <a:ln>
            <a:noFill/>
          </a:ln>
          <a:effectLst/>
        </p:spPr>
      </p:pic>
    </p:spTree>
    <p:extLst>
      <p:ext uri="{BB962C8B-B14F-4D97-AF65-F5344CB8AC3E}">
        <p14:creationId xmlns:p14="http://schemas.microsoft.com/office/powerpoint/2010/main" val="389064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r>
              <a:rPr lang="en-GB" smtClean="0"/>
              <a:t>Homology           vs.           Similarity</a:t>
            </a:r>
          </a:p>
        </p:txBody>
      </p:sp>
      <p:sp>
        <p:nvSpPr>
          <p:cNvPr id="3" name="Content Placeholder 2"/>
          <p:cNvSpPr>
            <a:spLocks noGrp="1"/>
          </p:cNvSpPr>
          <p:nvPr>
            <p:ph sz="half" idx="1"/>
          </p:nvPr>
        </p:nvSpPr>
        <p:spPr/>
        <p:txBody>
          <a:bodyPr/>
          <a:lstStyle/>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smtClean="0">
                <a:cs typeface="+mn-cs"/>
              </a:rPr>
              <a:t>Presence of similar features because of common decent</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smtClean="0">
                <a:cs typeface="+mn-cs"/>
              </a:rPr>
              <a:t>Cannot be observed since the ancestors are not anymore</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smtClean="0">
                <a:solidFill>
                  <a:schemeClr val="accent1"/>
                </a:solidFill>
                <a:cs typeface="+mn-cs"/>
              </a:rPr>
              <a:t>Is inferred as a conclusion based on ‘similarity’</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smtClean="0">
                <a:cs typeface="+mn-cs"/>
              </a:rPr>
              <a:t>Some authorities claim homology is like pregnancy: either one is or one isn’t! (</a:t>
            </a:r>
            <a:r>
              <a:rPr lang="en-GB" sz="2000" dirty="0" err="1" smtClean="0">
                <a:cs typeface="+mn-cs"/>
              </a:rPr>
              <a:t>Gribskov</a:t>
            </a:r>
            <a:r>
              <a:rPr lang="en-GB" sz="2000" dirty="0" smtClean="0">
                <a:cs typeface="+mn-cs"/>
              </a:rPr>
              <a:t> – 1999)</a:t>
            </a:r>
          </a:p>
          <a:p>
            <a:pPr>
              <a:defRPr/>
            </a:pPr>
            <a:endParaRPr lang="en-GB" dirty="0">
              <a:cs typeface="+mn-cs"/>
            </a:endParaRPr>
          </a:p>
        </p:txBody>
      </p:sp>
      <p:sp>
        <p:nvSpPr>
          <p:cNvPr id="4" name="Content Placeholder 3"/>
          <p:cNvSpPr>
            <a:spLocks noGrp="1"/>
          </p:cNvSpPr>
          <p:nvPr>
            <p:ph sz="half" idx="2"/>
          </p:nvPr>
        </p:nvSpPr>
        <p:spPr/>
        <p:txBody>
          <a:bodyPr/>
          <a:lstStyle/>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smtClean="0">
                <a:cs typeface="+mn-cs"/>
              </a:rPr>
              <a:t>Quantifies a ‘likeness’</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smtClean="0">
                <a:cs typeface="+mn-cs"/>
              </a:rPr>
              <a:t>Uses statistics to determine ‘significance’ of a similarity</a:t>
            </a:r>
          </a:p>
          <a:p>
            <a:pPr marL="322263" indent="-322263" eaLnBrk="1" hangingPunct="1">
              <a:spcBef>
                <a:spcPts val="500"/>
              </a:spcBef>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smtClean="0">
                <a:solidFill>
                  <a:schemeClr val="accent1"/>
                </a:solidFill>
                <a:cs typeface="+mn-cs"/>
              </a:rPr>
              <a:t>Statistically significant similar sequences are considered ‘homologous’</a:t>
            </a:r>
          </a:p>
          <a:p>
            <a:pPr>
              <a:defRPr/>
            </a:pPr>
            <a:endParaRPr lang="en-GB" sz="2000" dirty="0">
              <a:cs typeface="+mn-cs"/>
            </a:endParaRPr>
          </a:p>
        </p:txBody>
      </p:sp>
    </p:spTree>
    <p:extLst>
      <p:ext uri="{BB962C8B-B14F-4D97-AF65-F5344CB8AC3E}">
        <p14:creationId xmlns:p14="http://schemas.microsoft.com/office/powerpoint/2010/main" val="126592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Grp="1" noChangeArrowheads="1"/>
          </p:cNvSpPr>
          <p:nvPr>
            <p:ph type="title"/>
          </p:nvPr>
        </p:nvSpPr>
        <p:spPr/>
        <p:txBody>
          <a:bodyPr/>
          <a:lstStyle/>
          <a:p>
            <a:r>
              <a:rPr lang="en-GB">
                <a:latin typeface="Bookman Old Style" charset="0"/>
              </a:rPr>
              <a:t>Homology Searches</a:t>
            </a:r>
          </a:p>
        </p:txBody>
      </p:sp>
      <p:sp>
        <p:nvSpPr>
          <p:cNvPr id="61443" name="Rectangle 5"/>
          <p:cNvSpPr>
            <a:spLocks noGrp="1" noChangeArrowheads="1"/>
          </p:cNvSpPr>
          <p:nvPr>
            <p:ph sz="quarter" idx="1"/>
          </p:nvPr>
        </p:nvSpPr>
        <p:spPr>
          <a:xfrm>
            <a:off x="457205" y="1016002"/>
            <a:ext cx="4041775" cy="4114271"/>
          </a:xfrm>
        </p:spPr>
        <p:txBody>
          <a:bodyPr/>
          <a:lstStyle/>
          <a:p>
            <a:r>
              <a:rPr lang="en-GB" sz="2000" dirty="0">
                <a:latin typeface="Gill Sans MT" charset="0"/>
              </a:rPr>
              <a:t>The aim of homology searches is to identify sequences within these databases that are homologous to your sequence.</a:t>
            </a:r>
          </a:p>
          <a:p>
            <a:r>
              <a:rPr lang="en-GB" sz="2000" dirty="0">
                <a:latin typeface="Gill Sans MT" charset="0"/>
              </a:rPr>
              <a:t>This involves comparing your sequence with all the database sequences, looking for stretches of sequence that appear to be similar, then scoring  the matches and </a:t>
            </a:r>
            <a:r>
              <a:rPr lang="en-GB" sz="2000" dirty="0" smtClean="0">
                <a:latin typeface="Gill Sans MT" charset="0"/>
              </a:rPr>
              <a:t>ranking </a:t>
            </a:r>
            <a:r>
              <a:rPr lang="en-GB" sz="2000" dirty="0">
                <a:latin typeface="Gill Sans MT" charset="0"/>
              </a:rPr>
              <a:t>them. Usually a measure of the significance of the match will be </a:t>
            </a:r>
            <a:r>
              <a:rPr lang="en-GB" sz="2000" dirty="0" smtClean="0">
                <a:latin typeface="Gill Sans MT" charset="0"/>
              </a:rPr>
              <a:t>given</a:t>
            </a:r>
            <a:endParaRPr lang="en-GB" sz="2000" dirty="0">
              <a:latin typeface="Gill Sans MT" charset="0"/>
            </a:endParaRPr>
          </a:p>
        </p:txBody>
      </p:sp>
      <p:sp>
        <p:nvSpPr>
          <p:cNvPr id="61444" name="Content Placeholder 1"/>
          <p:cNvSpPr>
            <a:spLocks noGrp="1"/>
          </p:cNvSpPr>
          <p:nvPr>
            <p:ph sz="quarter" idx="2"/>
          </p:nvPr>
        </p:nvSpPr>
        <p:spPr>
          <a:xfrm>
            <a:off x="4632330" y="1013357"/>
            <a:ext cx="4041775" cy="4114271"/>
          </a:xfrm>
        </p:spPr>
        <p:txBody>
          <a:bodyPr/>
          <a:lstStyle/>
          <a:p>
            <a:r>
              <a:rPr lang="en-GB" sz="1600" dirty="0">
                <a:latin typeface="Gill Sans MT" charset="0"/>
              </a:rPr>
              <a:t>BLASTN</a:t>
            </a:r>
          </a:p>
          <a:p>
            <a:pPr lvl="1"/>
            <a:r>
              <a:rPr lang="en-GB" sz="1400" dirty="0">
                <a:latin typeface="Gill Sans MT" charset="0"/>
              </a:rPr>
              <a:t>Nucleotide query </a:t>
            </a:r>
            <a:r>
              <a:rPr lang="en-GB" sz="1400" dirty="0" smtClean="0">
                <a:latin typeface="Gill Sans MT" charset="0"/>
              </a:rPr>
              <a:t>versus </a:t>
            </a:r>
            <a:r>
              <a:rPr lang="en-GB" sz="1400" dirty="0">
                <a:latin typeface="Gill Sans MT" charset="0"/>
              </a:rPr>
              <a:t>nucleotide database</a:t>
            </a:r>
          </a:p>
          <a:p>
            <a:r>
              <a:rPr lang="en-GB" sz="1600" dirty="0">
                <a:latin typeface="Gill Sans MT" charset="0"/>
              </a:rPr>
              <a:t>BLASTP</a:t>
            </a:r>
          </a:p>
          <a:p>
            <a:pPr lvl="1"/>
            <a:r>
              <a:rPr lang="en-GB" sz="1400" dirty="0">
                <a:latin typeface="Gill Sans MT" charset="0"/>
              </a:rPr>
              <a:t>protein query versus protein database</a:t>
            </a:r>
          </a:p>
          <a:p>
            <a:r>
              <a:rPr lang="en-GB" sz="1600" dirty="0">
                <a:latin typeface="Gill Sans MT" charset="0"/>
              </a:rPr>
              <a:t>BLASTX</a:t>
            </a:r>
          </a:p>
          <a:p>
            <a:pPr lvl="1"/>
            <a:r>
              <a:rPr lang="en-GB" sz="1400" dirty="0">
                <a:latin typeface="Gill Sans MT" charset="0"/>
              </a:rPr>
              <a:t>automatic 6-frame translation of nucleotide query versus protein database</a:t>
            </a:r>
          </a:p>
          <a:p>
            <a:r>
              <a:rPr lang="en-GB" sz="1600" dirty="0">
                <a:latin typeface="Gill Sans MT" charset="0"/>
              </a:rPr>
              <a:t>TBLASTN</a:t>
            </a:r>
          </a:p>
          <a:p>
            <a:pPr lvl="1"/>
            <a:r>
              <a:rPr lang="en-GB" sz="1400" dirty="0">
                <a:latin typeface="Gill Sans MT" charset="0"/>
              </a:rPr>
              <a:t>protein query versus automatic 6-frame translation of nucleotide database</a:t>
            </a:r>
          </a:p>
          <a:p>
            <a:r>
              <a:rPr lang="en-GB" sz="1600" dirty="0">
                <a:latin typeface="Gill Sans MT" charset="0"/>
              </a:rPr>
              <a:t>TBLASTX</a:t>
            </a:r>
          </a:p>
          <a:p>
            <a:pPr lvl="1"/>
            <a:r>
              <a:rPr lang="en-GB" sz="1400" dirty="0">
                <a:latin typeface="Gill Sans MT" charset="0"/>
              </a:rPr>
              <a:t>automatic 6-frame translation of nucleotide query versus automatic 6-frame translation of nucleotide database</a:t>
            </a:r>
          </a:p>
          <a:p>
            <a:endParaRPr lang="en-US" sz="1800" dirty="0">
              <a:latin typeface="Gill Sans MT" charset="0"/>
            </a:endParaRPr>
          </a:p>
        </p:txBody>
      </p:sp>
    </p:spTree>
    <p:extLst>
      <p:ext uri="{BB962C8B-B14F-4D97-AF65-F5344CB8AC3E}">
        <p14:creationId xmlns:p14="http://schemas.microsoft.com/office/powerpoint/2010/main" val="190405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GB" sz="2800" dirty="0" smtClean="0"/>
              <a:t>BLAST – Basic Local Alignment Search Tool</a:t>
            </a:r>
          </a:p>
        </p:txBody>
      </p:sp>
      <p:sp>
        <p:nvSpPr>
          <p:cNvPr id="51203" name="Content Placeholder 2"/>
          <p:cNvSpPr>
            <a:spLocks noGrp="1"/>
          </p:cNvSpPr>
          <p:nvPr>
            <p:ph idx="1"/>
          </p:nvPr>
        </p:nvSpPr>
        <p:spPr>
          <a:xfrm>
            <a:off x="533399" y="1016000"/>
            <a:ext cx="8413189" cy="4072141"/>
          </a:xfrm>
        </p:spPr>
        <p:txBody>
          <a:bodyPr/>
          <a:lstStyle/>
          <a:p>
            <a:r>
              <a:rPr lang="en-GB" sz="2800" dirty="0" smtClean="0"/>
              <a:t>creates word list of exact sequence &amp; high scoring substitutions</a:t>
            </a:r>
          </a:p>
          <a:p>
            <a:pPr lvl="1"/>
            <a:r>
              <a:rPr lang="en-GB" sz="2400" dirty="0"/>
              <a:t>scans database sequences for exact matches </a:t>
            </a:r>
            <a:r>
              <a:rPr lang="en-GB" sz="2400" dirty="0" smtClean="0"/>
              <a:t>to </a:t>
            </a:r>
            <a:r>
              <a:rPr lang="en-GB" sz="2400" dirty="0"/>
              <a:t>these </a:t>
            </a:r>
            <a:r>
              <a:rPr lang="en-GB" sz="2400" dirty="0" smtClean="0"/>
              <a:t>words</a:t>
            </a:r>
          </a:p>
          <a:p>
            <a:r>
              <a:rPr lang="en-GB" sz="2800" dirty="0" smtClean="0"/>
              <a:t>if </a:t>
            </a:r>
            <a:r>
              <a:rPr lang="en-GB" sz="2800" dirty="0"/>
              <a:t>two hits </a:t>
            </a:r>
            <a:r>
              <a:rPr lang="en-GB" sz="2800" dirty="0" smtClean="0"/>
              <a:t>found </a:t>
            </a:r>
            <a:r>
              <a:rPr lang="en-GB" sz="2800" dirty="0"/>
              <a:t>on </a:t>
            </a:r>
            <a:r>
              <a:rPr lang="en-GB" sz="2800" dirty="0" smtClean="0"/>
              <a:t>same </a:t>
            </a:r>
            <a:r>
              <a:rPr lang="en-GB" sz="2800" dirty="0"/>
              <a:t>diagonal </a:t>
            </a:r>
            <a:r>
              <a:rPr lang="en-GB" sz="2800" dirty="0" smtClean="0"/>
              <a:t>alignment, extended </a:t>
            </a:r>
            <a:r>
              <a:rPr lang="en-GB" sz="2800" dirty="0"/>
              <a:t>until </a:t>
            </a:r>
            <a:r>
              <a:rPr lang="en-GB" sz="2800" dirty="0" smtClean="0"/>
              <a:t>score </a:t>
            </a:r>
            <a:r>
              <a:rPr lang="en-GB" sz="2800" dirty="0"/>
              <a:t>drops </a:t>
            </a:r>
            <a:r>
              <a:rPr lang="en-GB" sz="2800" dirty="0" smtClean="0"/>
              <a:t>off</a:t>
            </a:r>
          </a:p>
          <a:p>
            <a:pPr lvl="1"/>
            <a:r>
              <a:rPr lang="en-GB" sz="2400" dirty="0" smtClean="0"/>
              <a:t>High</a:t>
            </a:r>
            <a:r>
              <a:rPr lang="en-GB" sz="2400" dirty="0"/>
              <a:t>-scoring Segment </a:t>
            </a:r>
            <a:r>
              <a:rPr lang="en-GB" sz="2400" dirty="0" smtClean="0"/>
              <a:t>Pairs </a:t>
            </a:r>
            <a:r>
              <a:rPr lang="en-GB" sz="2400" dirty="0"/>
              <a:t>(</a:t>
            </a:r>
            <a:r>
              <a:rPr lang="en-GB" sz="2400" dirty="0" smtClean="0"/>
              <a:t>HSPs)</a:t>
            </a:r>
            <a:endParaRPr lang="en-GB" sz="2400" dirty="0"/>
          </a:p>
          <a:p>
            <a:r>
              <a:rPr lang="en-GB" sz="2800" dirty="0" smtClean="0"/>
              <a:t>approach rules </a:t>
            </a:r>
            <a:r>
              <a:rPr lang="en-GB" sz="2800" dirty="0"/>
              <a:t>out many database sequences early on</a:t>
            </a:r>
          </a:p>
          <a:p>
            <a:pPr lvl="1"/>
            <a:r>
              <a:rPr lang="en-GB" sz="2400" dirty="0" smtClean="0"/>
              <a:t>large </a:t>
            </a:r>
            <a:r>
              <a:rPr lang="en-GB" sz="2400" dirty="0"/>
              <a:t>increase in </a:t>
            </a:r>
            <a:r>
              <a:rPr lang="en-GB" sz="2400" dirty="0" smtClean="0"/>
              <a:t>speed</a:t>
            </a:r>
            <a:endParaRPr lang="en-GB" sz="2400" dirty="0"/>
          </a:p>
        </p:txBody>
      </p:sp>
      <p:sp>
        <p:nvSpPr>
          <p:cNvPr id="95239" name="TextBox 6"/>
          <p:cNvSpPr txBox="1">
            <a:spLocks noChangeArrowheads="1"/>
          </p:cNvSpPr>
          <p:nvPr/>
        </p:nvSpPr>
        <p:spPr bwMode="auto">
          <a:xfrm>
            <a:off x="918720" y="5368057"/>
            <a:ext cx="6786563" cy="261610"/>
          </a:xfrm>
          <a:prstGeom prst="rect">
            <a:avLst/>
          </a:prstGeom>
          <a:noFill/>
          <a:ln w="9525">
            <a:noFill/>
            <a:miter lim="800000"/>
            <a:headEnd/>
            <a:tailEnd/>
          </a:ln>
        </p:spPr>
        <p:txBody>
          <a:bodyPr>
            <a:spAutoFit/>
          </a:bodyPr>
          <a:lstStyle/>
          <a:p>
            <a:r>
              <a:rPr lang="en-GB" sz="1100" dirty="0" err="1"/>
              <a:t>Altschul</a:t>
            </a:r>
            <a:r>
              <a:rPr lang="en-GB" sz="1100" dirty="0"/>
              <a:t> et al (1997</a:t>
            </a:r>
            <a:r>
              <a:rPr lang="en-GB" sz="1100" dirty="0" smtClean="0"/>
              <a:t>) generation </a:t>
            </a:r>
            <a:r>
              <a:rPr lang="en-GB" sz="1100" dirty="0"/>
              <a:t>of protein database search programs", Nucleic Acids Res. 25:3389-3402.</a:t>
            </a:r>
          </a:p>
        </p:txBody>
      </p:sp>
    </p:spTree>
    <p:extLst>
      <p:ext uri="{BB962C8B-B14F-4D97-AF65-F5344CB8AC3E}">
        <p14:creationId xmlns:p14="http://schemas.microsoft.com/office/powerpoint/2010/main" val="92300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Evidence for homology</a:t>
            </a:r>
            <a:endParaRPr lang="en-GB" dirty="0"/>
          </a:p>
        </p:txBody>
      </p:sp>
      <p:sp>
        <p:nvSpPr>
          <p:cNvPr id="3" name="Content Placeholder 2"/>
          <p:cNvSpPr>
            <a:spLocks noGrp="1"/>
          </p:cNvSpPr>
          <p:nvPr>
            <p:ph sz="quarter" idx="1"/>
          </p:nvPr>
        </p:nvSpPr>
        <p:spPr/>
        <p:txBody>
          <a:bodyPr/>
          <a:lstStyle/>
          <a:p>
            <a:r>
              <a:rPr lang="en-GB" dirty="0" smtClean="0"/>
              <a:t>similarity </a:t>
            </a:r>
            <a:r>
              <a:rPr lang="en-GB" dirty="0"/>
              <a:t>extends over a long stretch of sequence and is statistically significant by criteria known to be reliable </a:t>
            </a:r>
            <a:r>
              <a:rPr lang="en-GB" dirty="0" smtClean="0"/>
              <a:t>(e.g. BLAST e values)</a:t>
            </a:r>
          </a:p>
          <a:p>
            <a:pPr lvl="1"/>
            <a:r>
              <a:rPr lang="en-GB" dirty="0" smtClean="0"/>
              <a:t>if sequence </a:t>
            </a:r>
            <a:r>
              <a:rPr lang="en-GB" dirty="0"/>
              <a:t>similarity is low, </a:t>
            </a:r>
            <a:r>
              <a:rPr lang="en-GB" dirty="0" smtClean="0"/>
              <a:t>same </a:t>
            </a:r>
            <a:r>
              <a:rPr lang="en-GB" dirty="0"/>
              <a:t>pattern of </a:t>
            </a:r>
            <a:r>
              <a:rPr lang="en-GB" dirty="0" smtClean="0"/>
              <a:t>identical or similar </a:t>
            </a:r>
            <a:r>
              <a:rPr lang="en-GB" dirty="0"/>
              <a:t>amino acid </a:t>
            </a:r>
            <a:r>
              <a:rPr lang="en-GB" dirty="0" smtClean="0"/>
              <a:t>residues </a:t>
            </a:r>
            <a:r>
              <a:rPr lang="en-GB" dirty="0"/>
              <a:t>seen in multiple </a:t>
            </a:r>
            <a:r>
              <a:rPr lang="en-GB" dirty="0" smtClean="0"/>
              <a:t>sequences</a:t>
            </a:r>
          </a:p>
          <a:p>
            <a:r>
              <a:rPr lang="en-GB" dirty="0" smtClean="0"/>
              <a:t>pattern </a:t>
            </a:r>
            <a:r>
              <a:rPr lang="en-GB" dirty="0"/>
              <a:t>of sequence similarity reflects the similarity between experimentally determined structures of the respective proteins or at least corresponds to the known key elements of one such </a:t>
            </a:r>
            <a:r>
              <a:rPr lang="en-GB" dirty="0" smtClean="0"/>
              <a:t>structure</a:t>
            </a:r>
          </a:p>
          <a:p>
            <a:pPr lvl="1"/>
            <a:r>
              <a:rPr lang="en-GB" dirty="0" smtClean="0"/>
              <a:t>conserved stretches suggest important functions</a:t>
            </a:r>
            <a:endParaRPr lang="en-GB" dirty="0"/>
          </a:p>
        </p:txBody>
      </p:sp>
    </p:spTree>
    <p:extLst>
      <p:ext uri="{BB962C8B-B14F-4D97-AF65-F5344CB8AC3E}">
        <p14:creationId xmlns:p14="http://schemas.microsoft.com/office/powerpoint/2010/main" val="122032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GB" smtClean="0"/>
              <a:t>Evidence for homology</a:t>
            </a:r>
            <a:endParaRPr lang="en-GB" dirty="0" smtClean="0"/>
          </a:p>
        </p:txBody>
      </p:sp>
      <p:sp>
        <p:nvSpPr>
          <p:cNvPr id="3" name="Content Placeholder 2"/>
          <p:cNvSpPr>
            <a:spLocks noGrp="1"/>
          </p:cNvSpPr>
          <p:nvPr>
            <p:ph idx="1"/>
          </p:nvPr>
        </p:nvSpPr>
        <p:spPr/>
        <p:txBody>
          <a:bodyPr/>
          <a:lstStyle/>
          <a:p>
            <a:r>
              <a:rPr lang="en-GB" sz="2000" dirty="0" smtClean="0"/>
              <a:t>not just interested in score for an alignment...</a:t>
            </a:r>
          </a:p>
          <a:p>
            <a:pPr lvl="1"/>
            <a:r>
              <a:rPr lang="en-GB" sz="1800" dirty="0" smtClean="0"/>
              <a:t>...but how likely we are to get that alignment by chance alone</a:t>
            </a:r>
          </a:p>
          <a:p>
            <a:r>
              <a:rPr lang="en-GB" sz="2000" dirty="0" smtClean="0"/>
              <a:t>it is this ‘non-random’ alignment that implies homology</a:t>
            </a:r>
          </a:p>
          <a:p>
            <a:pPr lvl="1"/>
            <a:r>
              <a:rPr lang="en-GB" sz="1800" dirty="0" smtClean="0"/>
              <a:t>Statistics are used to estimate this chance</a:t>
            </a:r>
          </a:p>
          <a:p>
            <a:r>
              <a:rPr lang="en-GB" sz="2000" dirty="0" smtClean="0"/>
              <a:t>The expect value or E-value</a:t>
            </a:r>
          </a:p>
          <a:p>
            <a:pPr lvl="1"/>
            <a:r>
              <a:rPr lang="en-GB" sz="1800" dirty="0" smtClean="0"/>
              <a:t>Probability of obtaining this score by chance</a:t>
            </a:r>
          </a:p>
          <a:p>
            <a:pPr lvl="1"/>
            <a:r>
              <a:rPr lang="en-GB" sz="1800" dirty="0" smtClean="0"/>
              <a:t>Best measure of how biologically significant an alignment is</a:t>
            </a:r>
          </a:p>
          <a:p>
            <a:pPr lvl="1"/>
            <a:r>
              <a:rPr lang="en-GB" sz="1800" dirty="0" smtClean="0"/>
              <a:t>Used for ranking results by default</a:t>
            </a:r>
          </a:p>
          <a:p>
            <a:r>
              <a:rPr lang="en-GB" sz="2000" dirty="0" err="1" smtClean="0"/>
              <a:t>Karlin-Altschul</a:t>
            </a:r>
            <a:r>
              <a:rPr lang="en-GB" sz="2000" dirty="0" smtClean="0"/>
              <a:t> statistics</a:t>
            </a:r>
          </a:p>
          <a:p>
            <a:pPr lvl="1"/>
            <a:r>
              <a:rPr lang="en-GB" sz="1800" dirty="0" smtClean="0"/>
              <a:t>Statistical theory based on the extreme value distribution of the best scores for pairs of sequences; used for E-value calculation in BLAST</a:t>
            </a:r>
          </a:p>
          <a:p>
            <a:pPr lvl="1"/>
            <a:endParaRPr lang="en-GB" dirty="0" smtClean="0"/>
          </a:p>
          <a:p>
            <a:pPr lvl="1"/>
            <a:endParaRPr lang="en-GB" dirty="0" smtClean="0"/>
          </a:p>
          <a:p>
            <a:endParaRPr lang="en-GB" dirty="0" smtClean="0"/>
          </a:p>
          <a:p>
            <a:endParaRPr lang="en-GB" dirty="0" smtClean="0"/>
          </a:p>
        </p:txBody>
      </p:sp>
    </p:spTree>
    <p:extLst>
      <p:ext uri="{BB962C8B-B14F-4D97-AF65-F5344CB8AC3E}">
        <p14:creationId xmlns:p14="http://schemas.microsoft.com/office/powerpoint/2010/main" val="392822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E values</a:t>
            </a:r>
            <a:endParaRPr lang="en-GB" dirty="0"/>
          </a:p>
        </p:txBody>
      </p:sp>
      <p:sp>
        <p:nvSpPr>
          <p:cNvPr id="3" name="Content Placeholder 2"/>
          <p:cNvSpPr>
            <a:spLocks noGrp="1"/>
          </p:cNvSpPr>
          <p:nvPr>
            <p:ph sz="quarter" idx="1"/>
          </p:nvPr>
        </p:nvSpPr>
        <p:spPr/>
        <p:txBody>
          <a:bodyPr/>
          <a:lstStyle/>
          <a:p>
            <a:r>
              <a:rPr lang="en-GB" dirty="0" smtClean="0"/>
              <a:t>The </a:t>
            </a:r>
            <a:r>
              <a:rPr lang="en-GB" dirty="0"/>
              <a:t>“Expect Value” is the number of times that an alignment as good or better than that found by BLAST would be expected to occur by chance, given the size of the database </a:t>
            </a:r>
            <a:r>
              <a:rPr lang="en-GB" dirty="0" smtClean="0"/>
              <a:t>searched</a:t>
            </a:r>
          </a:p>
          <a:p>
            <a:pPr lvl="1"/>
            <a:r>
              <a:rPr lang="en-GB" dirty="0" smtClean="0"/>
              <a:t>Low e value is evidence for homology</a:t>
            </a:r>
          </a:p>
          <a:p>
            <a:pPr lvl="1"/>
            <a:r>
              <a:rPr lang="en-GB" dirty="0" smtClean="0"/>
              <a:t>BLAST </a:t>
            </a:r>
            <a:r>
              <a:rPr lang="en-GB" dirty="0"/>
              <a:t>default of “10” is designed to ensure </a:t>
            </a:r>
            <a:r>
              <a:rPr lang="en-GB" dirty="0" smtClean="0"/>
              <a:t>no </a:t>
            </a:r>
            <a:r>
              <a:rPr lang="en-GB" dirty="0"/>
              <a:t>biologically significant alignment </a:t>
            </a:r>
            <a:r>
              <a:rPr lang="en-GB" dirty="0" smtClean="0"/>
              <a:t>missed</a:t>
            </a:r>
            <a:r>
              <a:rPr lang="en-GB" dirty="0"/>
              <a:t>. </a:t>
            </a:r>
            <a:endParaRPr lang="en-GB" dirty="0" smtClean="0"/>
          </a:p>
          <a:p>
            <a:r>
              <a:rPr lang="en-GB" dirty="0" smtClean="0"/>
              <a:t>But clearest homology seen when e value contains an e!</a:t>
            </a:r>
          </a:p>
          <a:p>
            <a:pPr lvl="1"/>
            <a:r>
              <a:rPr lang="en-GB" dirty="0"/>
              <a:t>2e-</a:t>
            </a:r>
            <a:r>
              <a:rPr lang="en-GB" dirty="0" smtClean="0"/>
              <a:t>19</a:t>
            </a:r>
          </a:p>
          <a:p>
            <a:pPr lvl="1"/>
            <a:r>
              <a:rPr lang="en-GB" dirty="0" smtClean="0"/>
              <a:t>1e-66</a:t>
            </a:r>
            <a:endParaRPr lang="en-GB" dirty="0"/>
          </a:p>
          <a:p>
            <a:endParaRPr lang="en-GB" dirty="0"/>
          </a:p>
        </p:txBody>
      </p:sp>
    </p:spTree>
    <p:extLst>
      <p:ext uri="{BB962C8B-B14F-4D97-AF65-F5344CB8AC3E}">
        <p14:creationId xmlns:p14="http://schemas.microsoft.com/office/powerpoint/2010/main" val="41465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Rules of thumb for homology searches</a:t>
            </a:r>
            <a:endParaRPr lang="en-GB" dirty="0"/>
          </a:p>
        </p:txBody>
      </p:sp>
      <p:sp>
        <p:nvSpPr>
          <p:cNvPr id="3" name="Content Placeholder 2"/>
          <p:cNvSpPr>
            <a:spLocks noGrp="1"/>
          </p:cNvSpPr>
          <p:nvPr>
            <p:ph sz="quarter" idx="1"/>
          </p:nvPr>
        </p:nvSpPr>
        <p:spPr/>
        <p:txBody>
          <a:bodyPr/>
          <a:lstStyle/>
          <a:p>
            <a:pPr marL="322263" indent="-322263" eaLnBrk="1" hangingPunct="1">
              <a:buClr>
                <a:srgbClr val="72AD46"/>
              </a:buCl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pPr>
            <a:r>
              <a:rPr lang="en-GB" dirty="0"/>
              <a:t>Whenever possible, compare at the amino acid level rather than at the nucleotide level </a:t>
            </a:r>
            <a:r>
              <a:rPr lang="en-GB" dirty="0" smtClean="0"/>
              <a:t>(BLASTP)</a:t>
            </a:r>
            <a:r>
              <a:rPr lang="x-none" dirty="0" smtClean="0">
                <a:cs typeface="Arial" charset="0"/>
              </a:rPr>
              <a:t>‏</a:t>
            </a:r>
            <a:endParaRPr lang="en-GB" dirty="0"/>
          </a:p>
          <a:p>
            <a:pPr marL="322263" indent="-322263" eaLnBrk="1" hangingPunct="1">
              <a:buClr>
                <a:srgbClr val="72AD46"/>
              </a:buCl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pPr>
            <a:r>
              <a:rPr lang="en-GB" dirty="0"/>
              <a:t>Then with translated DNA query sequences </a:t>
            </a:r>
            <a:r>
              <a:rPr lang="en-GB" dirty="0" smtClean="0"/>
              <a:t>(BLASTX)</a:t>
            </a:r>
            <a:endParaRPr lang="en-GB" dirty="0"/>
          </a:p>
          <a:p>
            <a:pPr marL="322263" indent="-322263" eaLnBrk="1" hangingPunct="1">
              <a:buClr>
                <a:srgbClr val="72AD46"/>
              </a:buCl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pPr>
            <a:r>
              <a:rPr lang="en-GB" dirty="0"/>
              <a:t>Search with DNA vs. DNA as the next </a:t>
            </a:r>
            <a:r>
              <a:rPr lang="en-GB" dirty="0" smtClean="0"/>
              <a:t>resort (BLASTN)</a:t>
            </a:r>
            <a:endParaRPr lang="en-GB" dirty="0"/>
          </a:p>
          <a:p>
            <a:pPr marL="322263" indent="-322263" eaLnBrk="1" hangingPunct="1">
              <a:buClr>
                <a:srgbClr val="72AD46"/>
              </a:buCl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pPr>
            <a:r>
              <a:rPr lang="en-GB" dirty="0"/>
              <a:t>And then against translated DNA database sequences </a:t>
            </a:r>
            <a:r>
              <a:rPr lang="en-GB" dirty="0" smtClean="0"/>
              <a:t>(TBLASTX) </a:t>
            </a:r>
            <a:r>
              <a:rPr lang="en-GB" dirty="0"/>
              <a:t>as the VERY LAST RESORT!</a:t>
            </a:r>
          </a:p>
          <a:p>
            <a:endParaRPr lang="en-GB" dirty="0"/>
          </a:p>
        </p:txBody>
      </p:sp>
    </p:spTree>
    <p:extLst>
      <p:ext uri="{BB962C8B-B14F-4D97-AF65-F5344CB8AC3E}">
        <p14:creationId xmlns:p14="http://schemas.microsoft.com/office/powerpoint/2010/main" val="189512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Rules of thumb for homology searches</a:t>
            </a:r>
          </a:p>
        </p:txBody>
      </p:sp>
      <p:sp>
        <p:nvSpPr>
          <p:cNvPr id="3" name="Content Placeholder 2"/>
          <p:cNvSpPr>
            <a:spLocks noGrp="1"/>
          </p:cNvSpPr>
          <p:nvPr>
            <p:ph sz="quarter" idx="1"/>
          </p:nvPr>
        </p:nvSpPr>
        <p:spPr/>
        <p:txBody>
          <a:bodyPr/>
          <a:lstStyle/>
          <a:p>
            <a:pPr marL="322263"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400" dirty="0" smtClean="0"/>
              <a:t>Beware of simple sequences</a:t>
            </a:r>
          </a:p>
          <a:p>
            <a:pPr marL="596845" lvl="1"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100" dirty="0" smtClean="0"/>
              <a:t>many proteins contain </a:t>
            </a:r>
            <a:r>
              <a:rPr lang="en-GB" sz="2100" dirty="0"/>
              <a:t>low (compositional) complexity </a:t>
            </a:r>
            <a:r>
              <a:rPr lang="en-GB" sz="2100" dirty="0" smtClean="0"/>
              <a:t>regions where distribution </a:t>
            </a:r>
            <a:r>
              <a:rPr lang="en-GB" sz="2100" dirty="0"/>
              <a:t>of amino </a:t>
            </a:r>
            <a:r>
              <a:rPr lang="en-GB" sz="2100" dirty="0" smtClean="0"/>
              <a:t>acids is </a:t>
            </a:r>
            <a:r>
              <a:rPr lang="en-GB" sz="2100" dirty="0"/>
              <a:t>non-random, i.e. deviates from the standard statistical model </a:t>
            </a:r>
            <a:endParaRPr lang="en-GB" sz="2100" dirty="0" smtClean="0"/>
          </a:p>
          <a:p>
            <a:pPr marL="596845" lvl="1"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100" dirty="0" smtClean="0"/>
              <a:t>biased </a:t>
            </a:r>
            <a:r>
              <a:rPr lang="en-GB" sz="2100" dirty="0"/>
              <a:t>amino acid composition, e.g. </a:t>
            </a:r>
            <a:r>
              <a:rPr lang="en-GB" sz="2100" dirty="0" smtClean="0"/>
              <a:t>rich </a:t>
            </a:r>
            <a:r>
              <a:rPr lang="en-GB" sz="2100" dirty="0"/>
              <a:t>in glycine or </a:t>
            </a:r>
            <a:r>
              <a:rPr lang="en-GB" sz="2100" dirty="0" err="1"/>
              <a:t>proline</a:t>
            </a:r>
            <a:r>
              <a:rPr lang="en-GB" sz="2100" dirty="0"/>
              <a:t>, or in acidic or basic amino acid </a:t>
            </a:r>
            <a:r>
              <a:rPr lang="en-GB" sz="2100" dirty="0" smtClean="0"/>
              <a:t>residues; </a:t>
            </a:r>
            <a:r>
              <a:rPr lang="en-GB" sz="2100" dirty="0" err="1" smtClean="0"/>
              <a:t>homopolymers</a:t>
            </a:r>
            <a:endParaRPr lang="en-GB" sz="2100" dirty="0" smtClean="0"/>
          </a:p>
          <a:p>
            <a:pPr marL="596845" lvl="1"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100" dirty="0" smtClean="0"/>
              <a:t>low</a:t>
            </a:r>
            <a:r>
              <a:rPr lang="en-GB" sz="2100" dirty="0"/>
              <a:t>-complexity sequences </a:t>
            </a:r>
            <a:r>
              <a:rPr lang="en-GB" sz="2100" dirty="0" smtClean="0"/>
              <a:t>with amino </a:t>
            </a:r>
            <a:r>
              <a:rPr lang="en-GB" sz="2100" dirty="0"/>
              <a:t>acid periodicity, </a:t>
            </a:r>
            <a:r>
              <a:rPr lang="en-GB" sz="2100" dirty="0" smtClean="0"/>
              <a:t>e.g. in </a:t>
            </a:r>
            <a:r>
              <a:rPr lang="en-GB" sz="2100" dirty="0"/>
              <a:t>coiled-coil and other non-globular proteins (e.g. collagen or keratin</a:t>
            </a:r>
            <a:r>
              <a:rPr lang="en-GB" sz="2100" dirty="0" smtClean="0"/>
              <a:t>)</a:t>
            </a:r>
          </a:p>
          <a:p>
            <a:pPr marL="322263"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400" dirty="0" smtClean="0"/>
              <a:t>these sequences show similarity not indicative of homology</a:t>
            </a:r>
          </a:p>
          <a:p>
            <a:pPr marL="596845" lvl="1"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100" dirty="0" smtClean="0"/>
              <a:t>problem addressed </a:t>
            </a:r>
            <a:r>
              <a:rPr lang="en-GB" sz="2100" dirty="0"/>
              <a:t>by using composition-based </a:t>
            </a:r>
            <a:r>
              <a:rPr lang="en-GB" sz="2100" dirty="0" smtClean="0"/>
              <a:t>statistics</a:t>
            </a:r>
          </a:p>
          <a:p>
            <a:pPr marL="596845" lvl="1"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100" dirty="0" smtClean="0"/>
              <a:t>many not genuinely translated coding sequences, particularly if short</a:t>
            </a:r>
            <a:endParaRPr lang="en-GB" sz="2100" dirty="0"/>
          </a:p>
          <a:p>
            <a:pPr marL="322263"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endParaRPr lang="en-GB" sz="2400" dirty="0"/>
          </a:p>
          <a:p>
            <a:pPr marL="322263"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endParaRPr lang="en-GB" sz="2400" kern="0" dirty="0"/>
          </a:p>
          <a:p>
            <a:pPr marL="322263"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endParaRPr lang="en-GB" sz="2400" dirty="0"/>
          </a:p>
          <a:p>
            <a:endParaRPr lang="en-GB" sz="2400" dirty="0"/>
          </a:p>
        </p:txBody>
      </p:sp>
    </p:spTree>
    <p:extLst>
      <p:ext uri="{BB962C8B-B14F-4D97-AF65-F5344CB8AC3E}">
        <p14:creationId xmlns:p14="http://schemas.microsoft.com/office/powerpoint/2010/main" val="331786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pPr eaLnBrk="1" hangingPunct="1"/>
            <a:r>
              <a:rPr lang="en-US" dirty="0" smtClean="0">
                <a:latin typeface="Bookman Old Style" charset="0"/>
                <a:ea typeface="ＭＳ Ｐゴシック" charset="0"/>
                <a:cs typeface="ＭＳ Ｐゴシック" charset="0"/>
              </a:rPr>
              <a:t>The Evolution of ideas</a:t>
            </a:r>
            <a:br>
              <a:rPr lang="en-US" dirty="0" smtClean="0">
                <a:latin typeface="Bookman Old Style" charset="0"/>
                <a:ea typeface="ＭＳ Ｐゴシック" charset="0"/>
                <a:cs typeface="ＭＳ Ｐゴシック" charset="0"/>
              </a:rPr>
            </a:br>
            <a:r>
              <a:rPr lang="en-US" sz="2800" i="1" dirty="0" smtClean="0">
                <a:latin typeface="Bookman Old Style" charset="0"/>
                <a:ea typeface="ＭＳ Ｐゴシック" charset="0"/>
                <a:cs typeface="ＭＳ Ｐゴシック" charset="0"/>
              </a:rPr>
              <a:t>Darwin’s </a:t>
            </a:r>
            <a:r>
              <a:rPr lang="en-US" sz="2800" i="1" dirty="0">
                <a:latin typeface="Bookman Old Style" charset="0"/>
                <a:ea typeface="ＭＳ Ｐゴシック" charset="0"/>
                <a:cs typeface="ＭＳ Ｐゴシック" charset="0"/>
              </a:rPr>
              <a:t>Notebooks</a:t>
            </a:r>
            <a:endParaRPr lang="en-US" sz="2400" i="1" dirty="0">
              <a:latin typeface="Bookman Old Style" charset="0"/>
              <a:ea typeface="ＭＳ Ｐゴシック" charset="0"/>
              <a:cs typeface="ＭＳ Ｐゴシック"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887451" y="1129142"/>
            <a:ext cx="1498600" cy="810312"/>
          </a:xfrm>
          <a:prstGeom prst="roundRect">
            <a:avLst>
              <a:gd name="adj" fmla="val 16667"/>
            </a:avLst>
          </a:prstGeom>
          <a:ln>
            <a:noFill/>
          </a:ln>
          <a:effectLst>
            <a:outerShdw blurRad="50800" dist="38100" dir="13500000" algn="tl" rotWithShape="0">
              <a:srgbClr val="000000">
                <a:alpha val="43000"/>
              </a:srgbClr>
            </a:outerShdw>
            <a:reflection blurRad="6350" stA="52000" endA="3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pic>
        <p:nvPicPr>
          <p:cNvPr id="6" name="Picture 5"/>
          <p:cNvPicPr>
            <a:picLocks noChangeAspect="1"/>
          </p:cNvPicPr>
          <p:nvPr/>
        </p:nvPicPr>
        <p:blipFill>
          <a:blip r:embed="rId3"/>
          <a:stretch>
            <a:fillRect/>
          </a:stretch>
        </p:blipFill>
        <p:spPr>
          <a:xfrm>
            <a:off x="3074350" y="1238745"/>
            <a:ext cx="1168400" cy="613833"/>
          </a:xfrm>
          <a:prstGeom prst="roundRect">
            <a:avLst>
              <a:gd name="adj" fmla="val 16667"/>
            </a:avLst>
          </a:prstGeom>
          <a:ln>
            <a:noFill/>
          </a:ln>
          <a:effectLst>
            <a:outerShdw blurRad="50800" dist="38100" dir="13500000" algn="tl" rotWithShape="0">
              <a:srgbClr val="000000">
                <a:alpha val="43000"/>
              </a:srgbClr>
            </a:outerShdw>
            <a:reflection blurRad="6350" stA="52000" endA="3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pic>
        <p:nvPicPr>
          <p:cNvPr id="7" name="Picture 6"/>
          <p:cNvPicPr>
            <a:picLocks noChangeAspect="1"/>
          </p:cNvPicPr>
          <p:nvPr/>
        </p:nvPicPr>
        <p:blipFill>
          <a:blip r:embed="rId4"/>
          <a:stretch>
            <a:fillRect/>
          </a:stretch>
        </p:blipFill>
        <p:spPr>
          <a:xfrm>
            <a:off x="4765394" y="2031477"/>
            <a:ext cx="1155700" cy="560917"/>
          </a:xfrm>
          <a:prstGeom prst="roundRect">
            <a:avLst>
              <a:gd name="adj" fmla="val 16667"/>
            </a:avLst>
          </a:prstGeom>
          <a:ln>
            <a:noFill/>
          </a:ln>
          <a:effectLst>
            <a:outerShdw blurRad="50800" dist="38100" dir="13500000" algn="tl" rotWithShape="0">
              <a:srgbClr val="000000">
                <a:alpha val="43000"/>
              </a:srgbClr>
            </a:outerShdw>
            <a:reflection blurRad="6350" stA="52000" endA="3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p:cNvPicPr>
            <a:picLocks noChangeAspect="1"/>
          </p:cNvPicPr>
          <p:nvPr/>
        </p:nvPicPr>
        <p:blipFill>
          <a:blip r:embed="rId5"/>
          <a:stretch>
            <a:fillRect/>
          </a:stretch>
        </p:blipFill>
        <p:spPr>
          <a:xfrm>
            <a:off x="2871150" y="2232557"/>
            <a:ext cx="1371600" cy="719667"/>
          </a:xfrm>
          <a:prstGeom prst="roundRect">
            <a:avLst>
              <a:gd name="adj" fmla="val 16667"/>
            </a:avLst>
          </a:prstGeom>
          <a:ln>
            <a:noFill/>
          </a:ln>
          <a:effectLst>
            <a:outerShdw blurRad="50800" dist="38100" dir="13500000" algn="tl" rotWithShape="0">
              <a:srgbClr val="000000">
                <a:alpha val="43000"/>
              </a:srgbClr>
            </a:outerShdw>
            <a:reflection blurRad="6350" stA="52000" endA="3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Picture 8"/>
          <p:cNvPicPr>
            <a:picLocks noChangeAspect="1"/>
          </p:cNvPicPr>
          <p:nvPr/>
        </p:nvPicPr>
        <p:blipFill>
          <a:blip r:embed="rId6"/>
          <a:stretch>
            <a:fillRect/>
          </a:stretch>
        </p:blipFill>
        <p:spPr>
          <a:xfrm>
            <a:off x="2956380" y="3209634"/>
            <a:ext cx="1143000" cy="677333"/>
          </a:xfrm>
          <a:prstGeom prst="roundRect">
            <a:avLst>
              <a:gd name="adj" fmla="val 16667"/>
            </a:avLst>
          </a:prstGeom>
          <a:ln>
            <a:noFill/>
          </a:ln>
          <a:effectLst>
            <a:outerShdw blurRad="50800" dist="38100" dir="13500000" algn="tl" rotWithShape="0">
              <a:srgbClr val="000000">
                <a:alpha val="43000"/>
              </a:srgbClr>
            </a:outerShdw>
            <a:reflection blurRad="6350" stA="52000" endA="3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p:cNvPicPr>
            <a:picLocks noChangeAspect="1"/>
          </p:cNvPicPr>
          <p:nvPr/>
        </p:nvPicPr>
        <p:blipFill>
          <a:blip r:embed="rId7"/>
          <a:stretch>
            <a:fillRect/>
          </a:stretch>
        </p:blipFill>
        <p:spPr>
          <a:xfrm>
            <a:off x="4765394" y="2860381"/>
            <a:ext cx="1308100" cy="698500"/>
          </a:xfrm>
          <a:prstGeom prst="roundRect">
            <a:avLst>
              <a:gd name="adj" fmla="val 16667"/>
            </a:avLst>
          </a:prstGeom>
          <a:ln>
            <a:noFill/>
          </a:ln>
          <a:effectLst>
            <a:outerShdw blurRad="50800" dist="38100" dir="13500000" algn="tl" rotWithShape="0">
              <a:srgbClr val="000000">
                <a:alpha val="43000"/>
              </a:srgbClr>
            </a:outerShdw>
            <a:reflection blurRad="6350" stA="52000" endA="300" endPos="35000" dir="5400000" sy="-100000" algn="bl" rotWithShape="0"/>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584105" y="1338006"/>
            <a:ext cx="2326334" cy="21458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1" name="Rectangle 10"/>
          <p:cNvSpPr/>
          <p:nvPr/>
        </p:nvSpPr>
        <p:spPr>
          <a:xfrm>
            <a:off x="227760" y="3953817"/>
            <a:ext cx="6356345" cy="1323411"/>
          </a:xfrm>
          <a:prstGeom prst="rect">
            <a:avLst/>
          </a:prstGeom>
        </p:spPr>
        <p:txBody>
          <a:bodyPr wrap="square" lIns="91411" tIns="45706" rIns="91411" bIns="45706">
            <a:spAutoFit/>
          </a:bodyPr>
          <a:lstStyle/>
          <a:p>
            <a:pPr>
              <a:defRPr/>
            </a:pPr>
            <a:r>
              <a:rPr lang="en-US" sz="1600" i="1" dirty="0" smtClean="0">
                <a:solidFill>
                  <a:srgbClr val="000000"/>
                </a:solidFill>
                <a:ea typeface="ＭＳ Ｐゴシック" charset="-128"/>
                <a:cs typeface="ＭＳ Ｐゴシック" charset="-128"/>
              </a:rPr>
              <a:t>If </a:t>
            </a:r>
            <a:r>
              <a:rPr lang="en-US" sz="1600" i="1" dirty="0">
                <a:solidFill>
                  <a:srgbClr val="000000"/>
                </a:solidFill>
                <a:ea typeface="ＭＳ Ｐゴシック" charset="-128"/>
                <a:cs typeface="ＭＳ Ｐゴシック" charset="-128"/>
              </a:rPr>
              <a:t>we choose to let conjecture run wild, then </a:t>
            </a:r>
            <a:r>
              <a:rPr lang="en-US" sz="1600" i="1" dirty="0" smtClean="0">
                <a:solidFill>
                  <a:srgbClr val="000000"/>
                </a:solidFill>
                <a:ea typeface="ＭＳ Ｐゴシック" charset="-128"/>
                <a:cs typeface="ＭＳ Ｐゴシック" charset="-128"/>
              </a:rPr>
              <a:t>animals our fellow brethren in pain, disease, death and suffering, and famine, our slaves in the most laborious works, our companions in our amusements; they may partake from our origin in one common ancestor; </a:t>
            </a:r>
            <a:r>
              <a:rPr lang="en-US" sz="1600" b="1" i="1" dirty="0" smtClean="0">
                <a:solidFill>
                  <a:srgbClr val="000000"/>
                </a:solidFill>
                <a:ea typeface="ＭＳ Ｐゴシック" charset="-128"/>
                <a:cs typeface="ＭＳ Ｐゴシック" charset="-128"/>
              </a:rPr>
              <a:t>we may be all netted together</a:t>
            </a:r>
            <a:endParaRPr lang="en-US" sz="1600" i="1" dirty="0"/>
          </a:p>
        </p:txBody>
      </p:sp>
      <p:pic>
        <p:nvPicPr>
          <p:cNvPr id="13" name="Picture 12"/>
          <p:cNvPicPr>
            <a:picLocks noChangeAspect="1"/>
          </p:cNvPicPr>
          <p:nvPr/>
        </p:nvPicPr>
        <p:blipFill>
          <a:blip r:embed="rId9"/>
          <a:stretch>
            <a:fillRect/>
          </a:stretch>
        </p:blipFill>
        <p:spPr>
          <a:xfrm>
            <a:off x="227765" y="1112682"/>
            <a:ext cx="2087327" cy="26267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687617" y="5290628"/>
            <a:ext cx="4117734" cy="307777"/>
          </a:xfrm>
          <a:prstGeom prst="rect">
            <a:avLst/>
          </a:prstGeom>
        </p:spPr>
        <p:txBody>
          <a:bodyPr wrap="square">
            <a:spAutoFit/>
          </a:bodyPr>
          <a:lstStyle/>
          <a:p>
            <a:r>
              <a:rPr lang="en-GB" sz="1400" dirty="0"/>
              <a:t>https://</a:t>
            </a:r>
            <a:r>
              <a:rPr lang="en-GB" sz="1400" dirty="0" err="1"/>
              <a:t>www.youtube.com</a:t>
            </a:r>
            <a:r>
              <a:rPr lang="en-GB" sz="1400" dirty="0"/>
              <a:t>/</a:t>
            </a:r>
            <a:r>
              <a:rPr lang="en-GB" sz="1400" dirty="0" err="1"/>
              <a:t>watch?v</a:t>
            </a:r>
            <a:r>
              <a:rPr lang="en-GB" sz="1400" dirty="0"/>
              <a:t>=WnnJ3UxjYdc</a:t>
            </a:r>
          </a:p>
        </p:txBody>
      </p:sp>
      <p:sp>
        <p:nvSpPr>
          <p:cNvPr id="4" name="Rectangle 3"/>
          <p:cNvSpPr/>
          <p:nvPr/>
        </p:nvSpPr>
        <p:spPr>
          <a:xfrm>
            <a:off x="4805351" y="5290628"/>
            <a:ext cx="4572000" cy="307777"/>
          </a:xfrm>
          <a:prstGeom prst="rect">
            <a:avLst/>
          </a:prstGeom>
        </p:spPr>
        <p:txBody>
          <a:bodyPr>
            <a:spAutoFit/>
          </a:bodyPr>
          <a:lstStyle/>
          <a:p>
            <a:r>
              <a:rPr lang="en-GB" sz="1400" dirty="0"/>
              <a:t>https://</a:t>
            </a:r>
            <a:r>
              <a:rPr lang="en-GB" sz="1400" dirty="0" err="1"/>
              <a:t>www.youtube.com</a:t>
            </a:r>
            <a:r>
              <a:rPr lang="en-GB" sz="1400" dirty="0"/>
              <a:t>/</a:t>
            </a:r>
            <a:r>
              <a:rPr lang="en-GB" sz="1400" dirty="0" err="1"/>
              <a:t>watch?v</a:t>
            </a:r>
            <a:r>
              <a:rPr lang="en-GB" sz="1400" dirty="0"/>
              <a:t>=4yHHoCivCT0</a:t>
            </a:r>
          </a:p>
        </p:txBody>
      </p:sp>
    </p:spTree>
    <p:extLst>
      <p:ext uri="{BB962C8B-B14F-4D97-AF65-F5344CB8AC3E}">
        <p14:creationId xmlns:p14="http://schemas.microsoft.com/office/powerpoint/2010/main" val="63251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dissolve">
                                      <p:cBhvr>
                                        <p:cTn id="19" dur="500"/>
                                        <p:tgtEl>
                                          <p:spTgt spid="9"/>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9"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dissolv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6661" y="228895"/>
            <a:ext cx="8948117" cy="4154983"/>
          </a:xfrm>
          <a:prstGeom prst="rect">
            <a:avLst/>
          </a:prstGeom>
        </p:spPr>
        <p:txBody>
          <a:bodyPr wrap="square">
            <a:spAutoFit/>
          </a:bodyPr>
          <a:lstStyle/>
          <a:p>
            <a:r>
              <a:rPr lang="en-GB" sz="1200" dirty="0">
                <a:latin typeface="Courier"/>
                <a:cs typeface="Courier"/>
              </a:rPr>
              <a:t>&gt;EHZ2931719.1 cell division protein </a:t>
            </a:r>
            <a:r>
              <a:rPr lang="en-GB" sz="1200" dirty="0" err="1">
                <a:latin typeface="Courier"/>
                <a:cs typeface="Courier"/>
              </a:rPr>
              <a:t>FtsN</a:t>
            </a:r>
            <a:r>
              <a:rPr lang="en-GB" sz="1200" dirty="0">
                <a:latin typeface="Courier"/>
                <a:cs typeface="Courier"/>
              </a:rPr>
              <a:t> [Salmonella enterica]</a:t>
            </a:r>
          </a:p>
          <a:p>
            <a:r>
              <a:rPr lang="en-GB" sz="1200" dirty="0">
                <a:latin typeface="Courier"/>
                <a:cs typeface="Courier"/>
              </a:rPr>
              <a:t>MAQRDYVRRGQPAPSRRKKSTSRNSRKKQSNMPAVSPAMVAIAAAVLVTFIGGLYFITHHKKEESETLQN</a:t>
            </a:r>
          </a:p>
          <a:p>
            <a:r>
              <a:rPr lang="en-GB" sz="1200" dirty="0">
                <a:latin typeface="Courier"/>
                <a:cs typeface="Courier"/>
              </a:rPr>
              <a:t>QKVTGNGLPPKPEERWRYIKELESRQPGVRTPTEPSAGGEVMNPNQLTSEQRQLLEQMQADMRQQPTQLN</a:t>
            </a:r>
          </a:p>
          <a:p>
            <a:r>
              <a:rPr lang="en-GB" sz="1200" dirty="0">
                <a:latin typeface="Courier"/>
                <a:cs typeface="Courier"/>
              </a:rPr>
              <a:t>EVPWNEQTPEQRQQTLQRQRQAQQQQQQQQQQQQQQQQQQQQWAQTQPVQQPRTQPRVNEQPQTRTVQSA</a:t>
            </a:r>
          </a:p>
          <a:p>
            <a:r>
              <a:rPr lang="en-GB" sz="1200" dirty="0">
                <a:latin typeface="Courier"/>
                <a:cs typeface="Courier"/>
              </a:rPr>
              <a:t>PAQPARQSQPPKQTASQQPYQDLLQTPAHTSAAAPKAAPITRAPEAPKPTAEKKDERRWMVQCGSFKGAE</a:t>
            </a:r>
          </a:p>
          <a:p>
            <a:r>
              <a:rPr lang="en-GB" sz="1200" dirty="0" smtClean="0">
                <a:latin typeface="Courier"/>
                <a:cs typeface="Courier"/>
              </a:rPr>
              <a:t>QAESVRAQLAFEGFDSKITTNNGWNRVVIGPVKGKENADSTINRLKMAGHTNCIRLATGG</a:t>
            </a:r>
          </a:p>
          <a:p>
            <a:endParaRPr lang="en-GB" sz="1200" dirty="0">
              <a:latin typeface="Courier"/>
              <a:cs typeface="Courier"/>
            </a:endParaRPr>
          </a:p>
          <a:p>
            <a:r>
              <a:rPr lang="en-GB" sz="1200" dirty="0">
                <a:latin typeface="Courier"/>
                <a:cs typeface="Courier"/>
              </a:rPr>
              <a:t>&gt;WP_062859611.1 VWA domain-containing protein [Vibrio </a:t>
            </a:r>
            <a:r>
              <a:rPr lang="en-GB" sz="1200" dirty="0" err="1">
                <a:latin typeface="Courier"/>
                <a:cs typeface="Courier"/>
              </a:rPr>
              <a:t>parahaemolyticus</a:t>
            </a:r>
            <a:r>
              <a:rPr lang="en-GB" sz="1200" dirty="0">
                <a:latin typeface="Courier"/>
                <a:cs typeface="Courier"/>
              </a:rPr>
              <a:t>]</a:t>
            </a:r>
          </a:p>
          <a:p>
            <a:r>
              <a:rPr lang="en-GB" sz="1200" dirty="0">
                <a:latin typeface="Courier"/>
                <a:cs typeface="Courier"/>
              </a:rPr>
              <a:t>MAEFTFLNPYWLLGLITIPFVLLINQKFRAKKSALIAPHLAKMLGKTIQSKPYFTIWGLAWAIACVALAG</a:t>
            </a:r>
          </a:p>
          <a:p>
            <a:r>
              <a:rPr lang="en-GB" sz="1200" dirty="0">
                <a:latin typeface="Courier"/>
                <a:cs typeface="Courier"/>
              </a:rPr>
              <a:t>PSWQSNTRPSFELSQNRMLVLDMSRSMYASDIKPNRLTQTRYKALDLLPKWKEGATGLIAYAGDAYSLSP</a:t>
            </a:r>
          </a:p>
          <a:p>
            <a:r>
              <a:rPr lang="en-GB" sz="1200" dirty="0">
                <a:latin typeface="Courier"/>
                <a:cs typeface="Courier"/>
              </a:rPr>
              <a:t>LTTDASTLAGIIENLSPELMPFQGSNLPAAIELALSQFSQAGANQGDIVVLADDLDDSELARSLNLVKGK</a:t>
            </a:r>
          </a:p>
          <a:p>
            <a:r>
              <a:rPr lang="en-GB" sz="1200" dirty="0">
                <a:latin typeface="Courier"/>
                <a:cs typeface="Courier"/>
              </a:rPr>
              <a:t>NIRVSVLAIGTANGAPIALPDGSLLKTTQGSTVVAKTHLKNLQTLANKTGGMFVPIQHNNRDVDSIAAYT</a:t>
            </a:r>
          </a:p>
          <a:p>
            <a:r>
              <a:rPr lang="en-GB" sz="1200" dirty="0">
                <a:latin typeface="Courier"/>
                <a:cs typeface="Courier"/>
              </a:rPr>
              <a:t>NNTGNNLAAKQNQEVKTDSRLNGGFWLLPLLLLPTVFLFRRGVIWVFFAALLPMTWTPGAQANPFLNADQ</a:t>
            </a:r>
          </a:p>
          <a:p>
            <a:r>
              <a:rPr lang="en-GB" sz="1200" dirty="0">
                <a:latin typeface="Courier"/>
                <a:cs typeface="Courier"/>
              </a:rPr>
              <a:t>QAANLYKQGEYEQAKNLFTDPSWQGAASYQTGDYEAAIKAFSNDPSQTGRYNLANALAQNGQLEEADKQY</a:t>
            </a:r>
          </a:p>
          <a:p>
            <a:r>
              <a:rPr lang="en-GB" sz="1200" dirty="0">
                <a:latin typeface="Courier"/>
                <a:cs typeface="Courier"/>
              </a:rPr>
              <a:t>KKLLKENPDFEAAKKNLSVVEEKLKQQQQQQQQQQQQQQQQQQQQQQQQQQQQQQQQQQQQQQQKSQNST</a:t>
            </a:r>
          </a:p>
          <a:p>
            <a:r>
              <a:rPr lang="en-GB" sz="1200" dirty="0">
                <a:latin typeface="Courier"/>
                <a:cs typeface="Courier"/>
              </a:rPr>
              <a:t>KQEQGQQSQNQQDAENKKEKQESEHKAKQQKAETEVEKQGEQKKGEPMQAQVQPEKSHQDDPEFRRLEAV</a:t>
            </a:r>
          </a:p>
          <a:p>
            <a:r>
              <a:rPr lang="en-GB" sz="1200" dirty="0" smtClean="0">
                <a:latin typeface="Courier"/>
                <a:cs typeface="Courier"/>
              </a:rPr>
              <a:t>ERARDPSFLIRAQMQLQAQQKQRPQQSQKEW</a:t>
            </a:r>
          </a:p>
          <a:p>
            <a:endParaRPr lang="en-GB" sz="1200" dirty="0">
              <a:latin typeface="Courier"/>
              <a:cs typeface="Courier"/>
            </a:endParaRPr>
          </a:p>
          <a:p>
            <a:r>
              <a:rPr lang="en-GB" sz="1200" dirty="0">
                <a:latin typeface="Courier"/>
                <a:cs typeface="Courier"/>
              </a:rPr>
              <a:t>&gt;MBB5201672.1 hypothetical protein HNR39_003530, partial [</a:t>
            </a:r>
            <a:r>
              <a:rPr lang="en-GB" sz="1200" dirty="0" err="1">
                <a:latin typeface="Courier"/>
                <a:cs typeface="Courier"/>
              </a:rPr>
              <a:t>Glaciimonas</a:t>
            </a:r>
            <a:r>
              <a:rPr lang="en-GB" sz="1200" dirty="0">
                <a:latin typeface="Courier"/>
                <a:cs typeface="Courier"/>
              </a:rPr>
              <a:t> </a:t>
            </a:r>
            <a:r>
              <a:rPr lang="en-GB" sz="1200" dirty="0" err="1">
                <a:latin typeface="Courier"/>
                <a:cs typeface="Courier"/>
              </a:rPr>
              <a:t>immobilis</a:t>
            </a:r>
            <a:r>
              <a:rPr lang="en-GB" sz="1200" dirty="0">
                <a:latin typeface="Courier"/>
                <a:cs typeface="Courier"/>
              </a:rPr>
              <a:t>]</a:t>
            </a:r>
          </a:p>
          <a:p>
            <a:r>
              <a:rPr lang="en-GB" sz="1200" dirty="0">
                <a:latin typeface="Courier"/>
                <a:cs typeface="Courier"/>
              </a:rPr>
              <a:t>QQQQQQQQQQQQQQQQQQQQQQQQQQQQQQQRPQPR</a:t>
            </a:r>
          </a:p>
          <a:p>
            <a:endParaRPr lang="en-GB" sz="1200" dirty="0">
              <a:latin typeface="Courier"/>
              <a:cs typeface="Courier"/>
            </a:endParaRPr>
          </a:p>
          <a:p>
            <a:endParaRPr lang="en-GB" sz="1200" dirty="0">
              <a:latin typeface="Courier"/>
              <a:cs typeface="Courier"/>
            </a:endParaRPr>
          </a:p>
        </p:txBody>
      </p:sp>
    </p:spTree>
    <p:extLst>
      <p:ext uri="{BB962C8B-B14F-4D97-AF65-F5344CB8AC3E}">
        <p14:creationId xmlns:p14="http://schemas.microsoft.com/office/powerpoint/2010/main" val="272423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Orthology</a:t>
            </a:r>
            <a:r>
              <a:rPr lang="en-GB" dirty="0" smtClean="0"/>
              <a:t> versus </a:t>
            </a:r>
            <a:r>
              <a:rPr lang="en-GB" dirty="0" err="1" smtClean="0"/>
              <a:t>Paralogy</a:t>
            </a:r>
            <a:endParaRPr lang="en-GB" dirty="0"/>
          </a:p>
        </p:txBody>
      </p:sp>
      <p:sp>
        <p:nvSpPr>
          <p:cNvPr id="3" name="Content Placeholder 2"/>
          <p:cNvSpPr>
            <a:spLocks noGrp="1"/>
          </p:cNvSpPr>
          <p:nvPr>
            <p:ph sz="quarter" idx="1"/>
          </p:nvPr>
        </p:nvSpPr>
        <p:spPr>
          <a:xfrm>
            <a:off x="457200" y="1016000"/>
            <a:ext cx="3784086" cy="4114800"/>
          </a:xfrm>
        </p:spPr>
        <p:txBody>
          <a:bodyPr/>
          <a:lstStyle/>
          <a:p>
            <a:pPr marL="322263"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t>Homology can be reliably inferred from statistically significant </a:t>
            </a:r>
            <a:r>
              <a:rPr lang="en-GB" sz="2000" dirty="0" smtClean="0"/>
              <a:t>similarity</a:t>
            </a:r>
            <a:endParaRPr lang="en-GB" sz="2000" dirty="0"/>
          </a:p>
          <a:p>
            <a:pPr marL="322263"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t>But remember:</a:t>
            </a:r>
          </a:p>
          <a:p>
            <a:pPr marL="722313" lvl="1"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1800" dirty="0">
                <a:solidFill>
                  <a:schemeClr val="accent1"/>
                </a:solidFill>
              </a:rPr>
              <a:t>Orthologous</a:t>
            </a:r>
            <a:r>
              <a:rPr lang="en-GB" sz="1800" dirty="0"/>
              <a:t> sequences </a:t>
            </a:r>
            <a:r>
              <a:rPr lang="en-GB" sz="1800" dirty="0" smtClean="0"/>
              <a:t>generally have </a:t>
            </a:r>
            <a:r>
              <a:rPr lang="en-GB" sz="1800" dirty="0"/>
              <a:t>similar functions</a:t>
            </a:r>
          </a:p>
          <a:p>
            <a:pPr marL="722313" lvl="1"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1800" dirty="0">
                <a:solidFill>
                  <a:schemeClr val="accent1"/>
                </a:solidFill>
              </a:rPr>
              <a:t>Paralogous</a:t>
            </a:r>
            <a:r>
              <a:rPr lang="en-GB" sz="1800" dirty="0"/>
              <a:t> sequences can acquire very different functional </a:t>
            </a:r>
            <a:r>
              <a:rPr lang="en-GB" sz="1800" dirty="0" smtClean="0"/>
              <a:t>roles</a:t>
            </a:r>
            <a:endParaRPr lang="en-GB" sz="1800" dirty="0"/>
          </a:p>
          <a:p>
            <a:pPr marL="322263" indent="-322263" eaLnBrk="1" hangingPunct="1">
              <a:buClr>
                <a:srgbClr val="72AD46"/>
              </a:buClr>
              <a:buFont typeface="Arial" charset="0"/>
              <a:buChar char="•"/>
              <a:tabLst>
                <a:tab pos="322263" algn="l"/>
                <a:tab pos="438150" algn="l"/>
                <a:tab pos="895350" algn="l"/>
                <a:tab pos="1352550" algn="l"/>
                <a:tab pos="1809750" algn="l"/>
                <a:tab pos="2266950" algn="l"/>
                <a:tab pos="2724150" algn="l"/>
                <a:tab pos="3181350" algn="l"/>
                <a:tab pos="3638550" algn="l"/>
                <a:tab pos="4095750" algn="l"/>
                <a:tab pos="4552950" algn="l"/>
                <a:tab pos="5010150" algn="l"/>
                <a:tab pos="5467350" algn="l"/>
                <a:tab pos="5924550" algn="l"/>
                <a:tab pos="6381750" algn="l"/>
                <a:tab pos="6838950" algn="l"/>
                <a:tab pos="7296150" algn="l"/>
                <a:tab pos="7753350" algn="l"/>
                <a:tab pos="8210550" algn="l"/>
                <a:tab pos="8667750" algn="l"/>
                <a:tab pos="9124950" algn="l"/>
              </a:tabLst>
              <a:defRPr/>
            </a:pPr>
            <a:r>
              <a:rPr lang="en-GB" sz="2000" dirty="0"/>
              <a:t>So further work might be needed to tease out details</a:t>
            </a:r>
          </a:p>
          <a:p>
            <a:pPr>
              <a:defRPr/>
            </a:pPr>
            <a:endParaRPr lang="en-GB" dirty="0"/>
          </a:p>
          <a:p>
            <a:endParaRPr lang="en-GB" dirty="0"/>
          </a:p>
        </p:txBody>
      </p:sp>
      <p:pic>
        <p:nvPicPr>
          <p:cNvPr id="4" name="Picture 7"/>
          <p:cNvPicPr>
            <a:picLocks noChangeAspect="1" noChangeArrowheads="1"/>
          </p:cNvPicPr>
          <p:nvPr/>
        </p:nvPicPr>
        <p:blipFill>
          <a:blip r:embed="rId2" cstate="print"/>
          <a:srcRect/>
          <a:stretch>
            <a:fillRect/>
          </a:stretch>
        </p:blipFill>
        <p:spPr bwMode="auto">
          <a:xfrm>
            <a:off x="4768939" y="1449021"/>
            <a:ext cx="4037184" cy="3291010"/>
          </a:xfrm>
          <a:prstGeom prst="rect">
            <a:avLst/>
          </a:prstGeom>
          <a:ln>
            <a:noFill/>
          </a:ln>
          <a:effectLst/>
        </p:spPr>
      </p:pic>
    </p:spTree>
    <p:extLst>
      <p:ext uri="{BB962C8B-B14F-4D97-AF65-F5344CB8AC3E}">
        <p14:creationId xmlns:p14="http://schemas.microsoft.com/office/powerpoint/2010/main" val="1676273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0660" name="Rectangle 4"/>
          <p:cNvSpPr>
            <a:spLocks noGrp="1" noChangeArrowheads="1"/>
          </p:cNvSpPr>
          <p:nvPr>
            <p:ph type="title"/>
          </p:nvPr>
        </p:nvSpPr>
        <p:spPr/>
        <p:txBody>
          <a:bodyPr/>
          <a:lstStyle/>
          <a:p>
            <a:r>
              <a:rPr lang="en-GB" dirty="0" smtClean="0"/>
              <a:t/>
            </a:r>
            <a:br>
              <a:rPr lang="en-GB" dirty="0" smtClean="0"/>
            </a:br>
            <a:r>
              <a:rPr lang="en-GB" dirty="0" smtClean="0"/>
              <a:t>Annotation and its problems</a:t>
            </a:r>
            <a:endParaRPr lang="en-GB" i="1" dirty="0"/>
          </a:p>
        </p:txBody>
      </p:sp>
      <p:sp>
        <p:nvSpPr>
          <p:cNvPr id="1350661" name="AutoShape 5"/>
          <p:cNvSpPr>
            <a:spLocks noChangeArrowheads="1"/>
          </p:cNvSpPr>
          <p:nvPr/>
        </p:nvSpPr>
        <p:spPr bwMode="auto">
          <a:xfrm>
            <a:off x="552943" y="1166903"/>
            <a:ext cx="1058858" cy="225153"/>
          </a:xfrm>
          <a:prstGeom prst="roundRect">
            <a:avLst>
              <a:gd name="adj" fmla="val 16653"/>
            </a:avLst>
          </a:prstGeom>
          <a:solidFill>
            <a:srgbClr val="0000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algn="ctr"/>
            <a:r>
              <a:rPr lang="en-GB" sz="1200" dirty="0">
                <a:solidFill>
                  <a:srgbClr val="FF0000"/>
                </a:solidFill>
              </a:rPr>
              <a:t>Signal Peptide</a:t>
            </a:r>
          </a:p>
        </p:txBody>
      </p:sp>
      <p:sp>
        <p:nvSpPr>
          <p:cNvPr id="1350662" name="AutoShape 6"/>
          <p:cNvSpPr>
            <a:spLocks noChangeArrowheads="1"/>
          </p:cNvSpPr>
          <p:nvPr/>
        </p:nvSpPr>
        <p:spPr bwMode="auto">
          <a:xfrm>
            <a:off x="1715610" y="1166903"/>
            <a:ext cx="560572" cy="225153"/>
          </a:xfrm>
          <a:prstGeom prst="roundRect">
            <a:avLst>
              <a:gd name="adj" fmla="val 16653"/>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63" name="AutoShape 7"/>
          <p:cNvSpPr>
            <a:spLocks noChangeArrowheads="1"/>
          </p:cNvSpPr>
          <p:nvPr/>
        </p:nvSpPr>
        <p:spPr bwMode="auto">
          <a:xfrm>
            <a:off x="2379992" y="1166903"/>
            <a:ext cx="560572" cy="225153"/>
          </a:xfrm>
          <a:prstGeom prst="roundRect">
            <a:avLst>
              <a:gd name="adj" fmla="val 16653"/>
            </a:avLst>
          </a:prstGeom>
          <a:solidFill>
            <a:schemeClr val="accent5"/>
          </a:solidFill>
          <a:ln w="12700">
            <a:solidFill>
              <a:schemeClr val="tx1"/>
            </a:solidFill>
            <a:round/>
            <a:headEnd/>
            <a:tailEnd/>
          </a:ln>
          <a:effectLst/>
          <a:extLst/>
        </p:spPr>
        <p:txBody>
          <a:bodyPr wrap="none" lIns="90488" tIns="44450" rIns="90488" bIns="44450" anchor="ctr"/>
          <a:lstStyle/>
          <a:p>
            <a:pPr algn="ctr"/>
            <a:r>
              <a:rPr lang="en-GB" sz="1600">
                <a:solidFill>
                  <a:srgbClr val="FF0000"/>
                </a:solidFill>
              </a:rPr>
              <a:t>A</a:t>
            </a:r>
          </a:p>
        </p:txBody>
      </p:sp>
      <p:sp>
        <p:nvSpPr>
          <p:cNvPr id="1350664" name="AutoShape 8"/>
          <p:cNvSpPr>
            <a:spLocks noChangeArrowheads="1"/>
          </p:cNvSpPr>
          <p:nvPr/>
        </p:nvSpPr>
        <p:spPr bwMode="auto">
          <a:xfrm>
            <a:off x="3044374" y="1166903"/>
            <a:ext cx="1003493" cy="225153"/>
          </a:xfrm>
          <a:prstGeom prst="roundRect">
            <a:avLst>
              <a:gd name="adj" fmla="val 16653"/>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65" name="AutoShape 9"/>
          <p:cNvSpPr>
            <a:spLocks noChangeArrowheads="1"/>
          </p:cNvSpPr>
          <p:nvPr/>
        </p:nvSpPr>
        <p:spPr bwMode="auto">
          <a:xfrm>
            <a:off x="1715610" y="1694090"/>
            <a:ext cx="560572" cy="225153"/>
          </a:xfrm>
          <a:prstGeom prst="roundRect">
            <a:avLst>
              <a:gd name="adj" fmla="val 16653"/>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66" name="AutoShape 10"/>
          <p:cNvSpPr>
            <a:spLocks noChangeArrowheads="1"/>
          </p:cNvSpPr>
          <p:nvPr/>
        </p:nvSpPr>
        <p:spPr bwMode="auto">
          <a:xfrm>
            <a:off x="2379992" y="1694090"/>
            <a:ext cx="560572" cy="225153"/>
          </a:xfrm>
          <a:prstGeom prst="roundRect">
            <a:avLst>
              <a:gd name="adj" fmla="val 16653"/>
            </a:avLst>
          </a:prstGeom>
          <a:solidFill>
            <a:schemeClr val="accent5"/>
          </a:solidFill>
          <a:ln w="12700">
            <a:solidFill>
              <a:schemeClr val="tx1"/>
            </a:solidFill>
            <a:round/>
            <a:headEnd/>
            <a:tailEnd/>
          </a:ln>
          <a:effectLst/>
          <a:extLst/>
        </p:spPr>
        <p:txBody>
          <a:bodyPr wrap="none" lIns="90488" tIns="44450" rIns="90488" bIns="44450" anchor="ctr"/>
          <a:lstStyle/>
          <a:p>
            <a:pPr algn="ctr"/>
            <a:r>
              <a:rPr lang="en-GB" sz="1600">
                <a:solidFill>
                  <a:srgbClr val="FF0000"/>
                </a:solidFill>
              </a:rPr>
              <a:t>B</a:t>
            </a:r>
          </a:p>
        </p:txBody>
      </p:sp>
      <p:sp>
        <p:nvSpPr>
          <p:cNvPr id="1350667" name="AutoShape 11"/>
          <p:cNvSpPr>
            <a:spLocks noChangeArrowheads="1"/>
          </p:cNvSpPr>
          <p:nvPr/>
        </p:nvSpPr>
        <p:spPr bwMode="auto">
          <a:xfrm>
            <a:off x="3044373" y="1694090"/>
            <a:ext cx="560572" cy="225153"/>
          </a:xfrm>
          <a:prstGeom prst="roundRect">
            <a:avLst>
              <a:gd name="adj" fmla="val 16653"/>
            </a:avLst>
          </a:prstGeom>
          <a:solidFill>
            <a:srgbClr val="33CC33"/>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68" name="AutoShape 12"/>
          <p:cNvSpPr>
            <a:spLocks noChangeArrowheads="1"/>
          </p:cNvSpPr>
          <p:nvPr/>
        </p:nvSpPr>
        <p:spPr bwMode="auto">
          <a:xfrm>
            <a:off x="3708759" y="1694090"/>
            <a:ext cx="228381" cy="225153"/>
          </a:xfrm>
          <a:prstGeom prst="roundRect">
            <a:avLst>
              <a:gd name="adj" fmla="val 16653"/>
            </a:avLst>
          </a:prstGeom>
          <a:solidFill>
            <a:schemeClr val="tx2"/>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69" name="AutoShape 13"/>
          <p:cNvSpPr>
            <a:spLocks noChangeArrowheads="1"/>
          </p:cNvSpPr>
          <p:nvPr/>
        </p:nvSpPr>
        <p:spPr bwMode="auto">
          <a:xfrm>
            <a:off x="552952" y="2265209"/>
            <a:ext cx="1723239" cy="225153"/>
          </a:xfrm>
          <a:prstGeom prst="roundRect">
            <a:avLst>
              <a:gd name="adj" fmla="val 16653"/>
            </a:avLst>
          </a:prstGeom>
          <a:solidFill>
            <a:schemeClr val="hlink"/>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algn="ctr"/>
            <a:r>
              <a:rPr lang="en-GB" sz="1400" dirty="0">
                <a:solidFill>
                  <a:srgbClr val="FF0000"/>
                </a:solidFill>
              </a:rPr>
              <a:t>Coiled coil domain</a:t>
            </a:r>
          </a:p>
        </p:txBody>
      </p:sp>
      <p:sp>
        <p:nvSpPr>
          <p:cNvPr id="1350670" name="AutoShape 14"/>
          <p:cNvSpPr>
            <a:spLocks noChangeArrowheads="1"/>
          </p:cNvSpPr>
          <p:nvPr/>
        </p:nvSpPr>
        <p:spPr bwMode="auto">
          <a:xfrm>
            <a:off x="2379992" y="2265209"/>
            <a:ext cx="560572" cy="225153"/>
          </a:xfrm>
          <a:prstGeom prst="roundRect">
            <a:avLst>
              <a:gd name="adj" fmla="val 16653"/>
            </a:avLst>
          </a:prstGeom>
          <a:solidFill>
            <a:schemeClr val="accent5"/>
          </a:solidFill>
          <a:ln w="12700">
            <a:solidFill>
              <a:schemeClr val="tx1"/>
            </a:solidFill>
            <a:round/>
            <a:headEnd/>
            <a:tailEnd/>
          </a:ln>
          <a:effectLst/>
          <a:extLst/>
        </p:spPr>
        <p:txBody>
          <a:bodyPr wrap="none" lIns="90488" tIns="44450" rIns="90488" bIns="44450" anchor="ctr"/>
          <a:lstStyle/>
          <a:p>
            <a:pPr algn="ctr"/>
            <a:r>
              <a:rPr lang="en-GB" sz="1600" dirty="0">
                <a:solidFill>
                  <a:srgbClr val="FF0000"/>
                </a:solidFill>
              </a:rPr>
              <a:t>C</a:t>
            </a:r>
          </a:p>
        </p:txBody>
      </p:sp>
      <p:sp>
        <p:nvSpPr>
          <p:cNvPr id="1350671" name="AutoShape 15"/>
          <p:cNvSpPr>
            <a:spLocks noChangeArrowheads="1"/>
          </p:cNvSpPr>
          <p:nvPr/>
        </p:nvSpPr>
        <p:spPr bwMode="auto">
          <a:xfrm>
            <a:off x="3044371" y="2265209"/>
            <a:ext cx="943515" cy="225153"/>
          </a:xfrm>
          <a:prstGeom prst="roundRect">
            <a:avLst>
              <a:gd name="adj" fmla="val 16653"/>
            </a:avLst>
          </a:prstGeom>
          <a:solidFill>
            <a:srgbClr val="FF00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sz="900" dirty="0" smtClean="0">
                <a:solidFill>
                  <a:srgbClr val="FFFF00"/>
                </a:solidFill>
              </a:rPr>
              <a:t>Toxin Domain</a:t>
            </a:r>
            <a:endParaRPr lang="en-US" sz="900" dirty="0">
              <a:solidFill>
                <a:srgbClr val="FFFF00"/>
              </a:solidFill>
            </a:endParaRPr>
          </a:p>
        </p:txBody>
      </p:sp>
      <p:sp>
        <p:nvSpPr>
          <p:cNvPr id="1350672" name="AutoShape 16"/>
          <p:cNvSpPr>
            <a:spLocks noChangeArrowheads="1"/>
          </p:cNvSpPr>
          <p:nvPr/>
        </p:nvSpPr>
        <p:spPr bwMode="auto">
          <a:xfrm>
            <a:off x="1660254" y="3231719"/>
            <a:ext cx="615937" cy="225153"/>
          </a:xfrm>
          <a:prstGeom prst="roundRect">
            <a:avLst>
              <a:gd name="adj" fmla="val 16653"/>
            </a:avLst>
          </a:prstGeom>
          <a:solidFill>
            <a:srgbClr val="663300"/>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73" name="AutoShape 17"/>
          <p:cNvSpPr>
            <a:spLocks noChangeArrowheads="1"/>
          </p:cNvSpPr>
          <p:nvPr/>
        </p:nvSpPr>
        <p:spPr bwMode="auto">
          <a:xfrm>
            <a:off x="2379992" y="3231719"/>
            <a:ext cx="560572" cy="225153"/>
          </a:xfrm>
          <a:prstGeom prst="roundRect">
            <a:avLst>
              <a:gd name="adj" fmla="val 16653"/>
            </a:avLst>
          </a:prstGeom>
          <a:solidFill>
            <a:schemeClr val="accent5">
              <a:alpha val="49000"/>
            </a:schemeClr>
          </a:solidFill>
          <a:ln w="12700">
            <a:solidFill>
              <a:schemeClr val="tx1"/>
            </a:solidFill>
            <a:round/>
            <a:headEnd/>
            <a:tailEnd/>
          </a:ln>
          <a:effectLst/>
          <a:extLst/>
        </p:spPr>
        <p:txBody>
          <a:bodyPr wrap="none" lIns="90488" tIns="44450" rIns="90488" bIns="44450" anchor="ctr"/>
          <a:lstStyle/>
          <a:p>
            <a:pPr algn="ctr"/>
            <a:r>
              <a:rPr lang="en-GB" sz="1600">
                <a:solidFill>
                  <a:srgbClr val="FF0000"/>
                </a:solidFill>
              </a:rPr>
              <a:t>D</a:t>
            </a:r>
          </a:p>
        </p:txBody>
      </p:sp>
      <p:sp>
        <p:nvSpPr>
          <p:cNvPr id="1350674" name="AutoShape 18"/>
          <p:cNvSpPr>
            <a:spLocks noChangeArrowheads="1"/>
          </p:cNvSpPr>
          <p:nvPr/>
        </p:nvSpPr>
        <p:spPr bwMode="auto">
          <a:xfrm>
            <a:off x="3044382" y="3231719"/>
            <a:ext cx="837397" cy="225153"/>
          </a:xfrm>
          <a:prstGeom prst="roundRect">
            <a:avLst>
              <a:gd name="adj" fmla="val 16653"/>
            </a:avLst>
          </a:prstGeom>
          <a:solidFill>
            <a:srgbClr val="333333"/>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75" name="Line 19"/>
          <p:cNvSpPr>
            <a:spLocks noChangeShapeType="1"/>
          </p:cNvSpPr>
          <p:nvPr/>
        </p:nvSpPr>
        <p:spPr bwMode="auto">
          <a:xfrm>
            <a:off x="2549547" y="1434160"/>
            <a:ext cx="0" cy="21874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76" name="Line 20"/>
          <p:cNvSpPr>
            <a:spLocks noChangeShapeType="1"/>
          </p:cNvSpPr>
          <p:nvPr/>
        </p:nvSpPr>
        <p:spPr bwMode="auto">
          <a:xfrm>
            <a:off x="2549547" y="2005280"/>
            <a:ext cx="0" cy="218746"/>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77" name="Line 21"/>
          <p:cNvSpPr>
            <a:spLocks noChangeShapeType="1"/>
          </p:cNvSpPr>
          <p:nvPr/>
        </p:nvSpPr>
        <p:spPr bwMode="auto">
          <a:xfrm>
            <a:off x="2826373" y="1478090"/>
            <a:ext cx="0" cy="745933"/>
          </a:xfrm>
          <a:prstGeom prst="line">
            <a:avLst/>
          </a:prstGeom>
          <a:noFill/>
          <a:ln w="25400">
            <a:solidFill>
              <a:schemeClr val="tx1"/>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78" name="Freeform 22"/>
          <p:cNvSpPr>
            <a:spLocks/>
          </p:cNvSpPr>
          <p:nvPr/>
        </p:nvSpPr>
        <p:spPr bwMode="auto">
          <a:xfrm>
            <a:off x="2716797" y="2575481"/>
            <a:ext cx="277979" cy="572950"/>
          </a:xfrm>
          <a:custGeom>
            <a:avLst/>
            <a:gdLst>
              <a:gd name="T0" fmla="*/ 0 w 241"/>
              <a:gd name="T1" fmla="*/ 0 h 626"/>
              <a:gd name="T2" fmla="*/ 88 w 241"/>
              <a:gd name="T3" fmla="*/ 33 h 626"/>
              <a:gd name="T4" fmla="*/ 128 w 241"/>
              <a:gd name="T5" fmla="*/ 55 h 626"/>
              <a:gd name="T6" fmla="*/ 164 w 241"/>
              <a:gd name="T7" fmla="*/ 72 h 626"/>
              <a:gd name="T8" fmla="*/ 196 w 241"/>
              <a:gd name="T9" fmla="*/ 100 h 626"/>
              <a:gd name="T10" fmla="*/ 220 w 241"/>
              <a:gd name="T11" fmla="*/ 127 h 626"/>
              <a:gd name="T12" fmla="*/ 236 w 241"/>
              <a:gd name="T13" fmla="*/ 155 h 626"/>
              <a:gd name="T14" fmla="*/ 240 w 241"/>
              <a:gd name="T15" fmla="*/ 194 h 626"/>
              <a:gd name="T16" fmla="*/ 236 w 241"/>
              <a:gd name="T17" fmla="*/ 216 h 626"/>
              <a:gd name="T18" fmla="*/ 232 w 241"/>
              <a:gd name="T19" fmla="*/ 238 h 626"/>
              <a:gd name="T20" fmla="*/ 208 w 241"/>
              <a:gd name="T21" fmla="*/ 293 h 626"/>
              <a:gd name="T22" fmla="*/ 176 w 241"/>
              <a:gd name="T23" fmla="*/ 360 h 626"/>
              <a:gd name="T24" fmla="*/ 136 w 241"/>
              <a:gd name="T25" fmla="*/ 420 h 626"/>
              <a:gd name="T26" fmla="*/ 92 w 241"/>
              <a:gd name="T27" fmla="*/ 487 h 626"/>
              <a:gd name="T28" fmla="*/ 56 w 241"/>
              <a:gd name="T29" fmla="*/ 542 h 626"/>
              <a:gd name="T30" fmla="*/ 20 w 241"/>
              <a:gd name="T31" fmla="*/ 592 h 626"/>
              <a:gd name="T32" fmla="*/ 0 w 241"/>
              <a:gd name="T33" fmla="*/ 625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 h="626">
                <a:moveTo>
                  <a:pt x="0" y="0"/>
                </a:moveTo>
                <a:lnTo>
                  <a:pt x="88" y="33"/>
                </a:lnTo>
                <a:lnTo>
                  <a:pt x="128" y="55"/>
                </a:lnTo>
                <a:lnTo>
                  <a:pt x="164" y="72"/>
                </a:lnTo>
                <a:lnTo>
                  <a:pt x="196" y="100"/>
                </a:lnTo>
                <a:lnTo>
                  <a:pt x="220" y="127"/>
                </a:lnTo>
                <a:lnTo>
                  <a:pt x="236" y="155"/>
                </a:lnTo>
                <a:lnTo>
                  <a:pt x="240" y="194"/>
                </a:lnTo>
                <a:lnTo>
                  <a:pt x="236" y="216"/>
                </a:lnTo>
                <a:lnTo>
                  <a:pt x="232" y="238"/>
                </a:lnTo>
                <a:lnTo>
                  <a:pt x="208" y="293"/>
                </a:lnTo>
                <a:lnTo>
                  <a:pt x="176" y="360"/>
                </a:lnTo>
                <a:lnTo>
                  <a:pt x="136" y="420"/>
                </a:lnTo>
                <a:lnTo>
                  <a:pt x="92" y="487"/>
                </a:lnTo>
                <a:lnTo>
                  <a:pt x="56" y="542"/>
                </a:lnTo>
                <a:lnTo>
                  <a:pt x="20" y="592"/>
                </a:lnTo>
                <a:lnTo>
                  <a:pt x="0" y="625"/>
                </a:lnTo>
              </a:path>
            </a:pathLst>
          </a:custGeom>
          <a:noFill/>
          <a:ln w="25400" cap="rnd" cmpd="sng">
            <a:solidFill>
              <a:schemeClr val="tx1"/>
            </a:solidFill>
            <a:prstDash val="sysDot"/>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79" name="Rectangle 23"/>
          <p:cNvSpPr>
            <a:spLocks noChangeArrowheads="1"/>
          </p:cNvSpPr>
          <p:nvPr/>
        </p:nvSpPr>
        <p:spPr bwMode="auto">
          <a:xfrm>
            <a:off x="3987896" y="2056031"/>
            <a:ext cx="2437218" cy="335989"/>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GB" sz="1600" dirty="0"/>
              <a:t>Transitivity of Homology</a:t>
            </a:r>
          </a:p>
        </p:txBody>
      </p:sp>
      <p:sp>
        <p:nvSpPr>
          <p:cNvPr id="1350680" name="Rectangle 24"/>
          <p:cNvSpPr>
            <a:spLocks noChangeArrowheads="1"/>
          </p:cNvSpPr>
          <p:nvPr/>
        </p:nvSpPr>
        <p:spPr bwMode="auto">
          <a:xfrm>
            <a:off x="4321240" y="1213586"/>
            <a:ext cx="1727853" cy="582211"/>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spAutoFit/>
          </a:bodyPr>
          <a:lstStyle/>
          <a:p>
            <a:r>
              <a:rPr lang="en-GB" sz="1600" dirty="0"/>
              <a:t>Proteins consist of domains</a:t>
            </a:r>
          </a:p>
        </p:txBody>
      </p:sp>
      <p:sp>
        <p:nvSpPr>
          <p:cNvPr id="1350681" name="Rectangle 25"/>
          <p:cNvSpPr>
            <a:spLocks noChangeArrowheads="1"/>
          </p:cNvSpPr>
          <p:nvPr/>
        </p:nvSpPr>
        <p:spPr bwMode="auto">
          <a:xfrm>
            <a:off x="3712223" y="2752129"/>
            <a:ext cx="1802077" cy="335989"/>
          </a:xfrm>
          <a:prstGeom prst="rect">
            <a:avLst/>
          </a:prstGeom>
          <a:noFill/>
          <a:ln w="1270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spAutoFit/>
          </a:bodyPr>
          <a:lstStyle/>
          <a:p>
            <a:r>
              <a:rPr lang="en-GB" sz="1600"/>
              <a:t>Distant Homology</a:t>
            </a:r>
          </a:p>
        </p:txBody>
      </p:sp>
      <p:sp>
        <p:nvSpPr>
          <p:cNvPr id="1350682" name="Line 26"/>
          <p:cNvSpPr>
            <a:spLocks noChangeShapeType="1"/>
          </p:cNvSpPr>
          <p:nvPr/>
        </p:nvSpPr>
        <p:spPr bwMode="auto">
          <a:xfrm flipH="1" flipV="1">
            <a:off x="3768733" y="1258429"/>
            <a:ext cx="552498" cy="1748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83" name="Oval 27"/>
          <p:cNvSpPr>
            <a:spLocks noChangeArrowheads="1"/>
          </p:cNvSpPr>
          <p:nvPr/>
        </p:nvSpPr>
        <p:spPr bwMode="auto">
          <a:xfrm>
            <a:off x="3708754" y="1210836"/>
            <a:ext cx="173016" cy="13728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84" name="Line 28"/>
          <p:cNvSpPr>
            <a:spLocks noChangeShapeType="1"/>
          </p:cNvSpPr>
          <p:nvPr/>
        </p:nvSpPr>
        <p:spPr bwMode="auto">
          <a:xfrm flipH="1" flipV="1">
            <a:off x="2827534" y="2005278"/>
            <a:ext cx="1220332" cy="1748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85" name="Oval 29"/>
          <p:cNvSpPr>
            <a:spLocks noChangeArrowheads="1"/>
          </p:cNvSpPr>
          <p:nvPr/>
        </p:nvSpPr>
        <p:spPr bwMode="auto">
          <a:xfrm>
            <a:off x="2767547" y="1957684"/>
            <a:ext cx="173016" cy="13728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86" name="Oval 30"/>
          <p:cNvSpPr>
            <a:spLocks noChangeArrowheads="1"/>
          </p:cNvSpPr>
          <p:nvPr/>
        </p:nvSpPr>
        <p:spPr bwMode="auto">
          <a:xfrm>
            <a:off x="2878278" y="2704532"/>
            <a:ext cx="173016" cy="137288"/>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87" name="Line 31"/>
          <p:cNvSpPr>
            <a:spLocks noChangeShapeType="1"/>
          </p:cNvSpPr>
          <p:nvPr/>
        </p:nvSpPr>
        <p:spPr bwMode="auto">
          <a:xfrm flipH="1" flipV="1">
            <a:off x="3048987" y="2796062"/>
            <a:ext cx="663228" cy="869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350688" name="AutoShape 32"/>
          <p:cNvSpPr>
            <a:spLocks noChangeArrowheads="1"/>
          </p:cNvSpPr>
          <p:nvPr/>
        </p:nvSpPr>
        <p:spPr bwMode="auto">
          <a:xfrm>
            <a:off x="552943" y="1694090"/>
            <a:ext cx="1058858" cy="225153"/>
          </a:xfrm>
          <a:prstGeom prst="roundRect">
            <a:avLst>
              <a:gd name="adj" fmla="val 16653"/>
            </a:avLst>
          </a:prstGeom>
          <a:solidFill>
            <a:srgbClr val="000066"/>
          </a:solidFill>
          <a:ln w="12700">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88" tIns="44450" rIns="90488" bIns="44450" anchor="ctr"/>
          <a:lstStyle/>
          <a:p>
            <a:pPr algn="ctr"/>
            <a:r>
              <a:rPr lang="en-GB" sz="1200">
                <a:solidFill>
                  <a:srgbClr val="FF0000"/>
                </a:solidFill>
              </a:rPr>
              <a:t>Signal Peptide</a:t>
            </a:r>
          </a:p>
        </p:txBody>
      </p:sp>
      <p:pic>
        <p:nvPicPr>
          <p:cNvPr id="33" name="Picture 3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25114" y="1120634"/>
            <a:ext cx="2182407" cy="1818673"/>
          </a:xfrm>
          <a:prstGeom prst="rect">
            <a:avLst/>
          </a:prstGeom>
        </p:spPr>
      </p:pic>
      <p:sp>
        <p:nvSpPr>
          <p:cNvPr id="2" name="TextBox 1"/>
          <p:cNvSpPr txBox="1"/>
          <p:nvPr/>
        </p:nvSpPr>
        <p:spPr>
          <a:xfrm>
            <a:off x="364326" y="3529321"/>
            <a:ext cx="3823712" cy="1754327"/>
          </a:xfrm>
          <a:prstGeom prst="rect">
            <a:avLst/>
          </a:prstGeom>
          <a:noFill/>
        </p:spPr>
        <p:txBody>
          <a:bodyPr wrap="square" rtlCol="0">
            <a:spAutoFit/>
          </a:bodyPr>
          <a:lstStyle/>
          <a:p>
            <a:r>
              <a:rPr lang="en-GB" b="1" dirty="0" smtClean="0"/>
              <a:t>The annotation catastrophe</a:t>
            </a:r>
            <a:r>
              <a:rPr lang="en-GB" dirty="0" smtClean="0"/>
              <a:t>: all these proteins get labelled “toxin”, because they show homology to a protein containing a toxin domain, but the homology is actually in an entirely different domain!</a:t>
            </a:r>
            <a:endParaRPr lang="en-GB" dirty="0"/>
          </a:p>
        </p:txBody>
      </p:sp>
      <p:sp>
        <p:nvSpPr>
          <p:cNvPr id="34" name="TextBox 33"/>
          <p:cNvSpPr txBox="1"/>
          <p:nvPr/>
        </p:nvSpPr>
        <p:spPr>
          <a:xfrm>
            <a:off x="4753054" y="3505855"/>
            <a:ext cx="4390946" cy="1569660"/>
          </a:xfrm>
          <a:prstGeom prst="rect">
            <a:avLst/>
          </a:prstGeom>
          <a:noFill/>
        </p:spPr>
        <p:txBody>
          <a:bodyPr wrap="square" rtlCol="0">
            <a:spAutoFit/>
          </a:bodyPr>
          <a:lstStyle/>
          <a:p>
            <a:r>
              <a:rPr lang="en-GB" sz="1600" dirty="0" smtClean="0"/>
              <a:t>Number of proteins </a:t>
            </a:r>
            <a:r>
              <a:rPr lang="en-GB" sz="1600" dirty="0"/>
              <a:t>annotated by </a:t>
            </a:r>
            <a:r>
              <a:rPr lang="en-GB" sz="1600" dirty="0" smtClean="0"/>
              <a:t>homology &gt;&gt;&gt; those with with experimentally verified functions</a:t>
            </a:r>
          </a:p>
          <a:p>
            <a:endParaRPr lang="en-GB" sz="1600" dirty="0" smtClean="0"/>
          </a:p>
          <a:p>
            <a:r>
              <a:rPr lang="en-GB" sz="1600" dirty="0" smtClean="0"/>
              <a:t>Need to chase evidence trail back to experimental or structural evidence</a:t>
            </a:r>
            <a:endParaRPr lang="en-GB" sz="1600" dirty="0"/>
          </a:p>
        </p:txBody>
      </p:sp>
    </p:spTree>
    <p:extLst>
      <p:ext uri="{BB962C8B-B14F-4D97-AF65-F5344CB8AC3E}">
        <p14:creationId xmlns:p14="http://schemas.microsoft.com/office/powerpoint/2010/main" val="156428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awesome power of NCBI!</a:t>
            </a:r>
            <a:endParaRPr lang="en-GB"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29724" y="1009488"/>
            <a:ext cx="5458220" cy="3923974"/>
          </a:xfrm>
          <a:prstGeom prst="rect">
            <a:avLst/>
          </a:prstGeom>
        </p:spPr>
      </p:pic>
      <p:sp>
        <p:nvSpPr>
          <p:cNvPr id="4" name="Rectangle 3"/>
          <p:cNvSpPr/>
          <p:nvPr/>
        </p:nvSpPr>
        <p:spPr>
          <a:xfrm>
            <a:off x="5199426" y="5331964"/>
            <a:ext cx="3108543" cy="369332"/>
          </a:xfrm>
          <a:prstGeom prst="rect">
            <a:avLst/>
          </a:prstGeom>
        </p:spPr>
        <p:txBody>
          <a:bodyPr wrap="none">
            <a:spAutoFit/>
          </a:bodyPr>
          <a:lstStyle/>
          <a:p>
            <a:r>
              <a:rPr lang="en-GB" dirty="0"/>
              <a:t>https://</a:t>
            </a:r>
            <a:r>
              <a:rPr lang="en-GB" dirty="0" err="1"/>
              <a:t>www.ncbi.nlm.nih.gov</a:t>
            </a:r>
            <a:endParaRPr lang="en-GB" dirty="0"/>
          </a:p>
        </p:txBody>
      </p:sp>
    </p:spTree>
    <p:extLst>
      <p:ext uri="{BB962C8B-B14F-4D97-AF65-F5344CB8AC3E}">
        <p14:creationId xmlns:p14="http://schemas.microsoft.com/office/powerpoint/2010/main" val="404942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86451" y="97693"/>
            <a:ext cx="5412412" cy="4884615"/>
          </a:xfrm>
          <a:prstGeom prst="rect">
            <a:avLst/>
          </a:prstGeom>
        </p:spPr>
      </p:pic>
    </p:spTree>
    <p:extLst>
      <p:ext uri="{BB962C8B-B14F-4D97-AF65-F5344CB8AC3E}">
        <p14:creationId xmlns:p14="http://schemas.microsoft.com/office/powerpoint/2010/main" val="376014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4184" y="195385"/>
            <a:ext cx="2554227" cy="4705513"/>
          </a:xfrm>
          <a:prstGeom prst="rect">
            <a:avLst/>
          </a:prstGeom>
        </p:spPr>
      </p:pic>
      <p:pic>
        <p:nvPicPr>
          <p:cNvPr id="3" name="Picture 2"/>
          <p:cNvPicPr>
            <a:picLocks noChangeAspect="1"/>
          </p:cNvPicPr>
          <p:nvPr/>
        </p:nvPicPr>
        <p:blipFill>
          <a:blip r:embed="rId3"/>
          <a:stretch>
            <a:fillRect/>
          </a:stretch>
        </p:blipFill>
        <p:spPr>
          <a:xfrm>
            <a:off x="2676232" y="366345"/>
            <a:ext cx="5121838" cy="4070513"/>
          </a:xfrm>
          <a:prstGeom prst="rect">
            <a:avLst/>
          </a:prstGeom>
        </p:spPr>
      </p:pic>
    </p:spTree>
    <p:extLst>
      <p:ext uri="{BB962C8B-B14F-4D97-AF65-F5344CB8AC3E}">
        <p14:creationId xmlns:p14="http://schemas.microsoft.com/office/powerpoint/2010/main" val="214824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0557" y="0"/>
            <a:ext cx="5500221" cy="4770641"/>
          </a:xfrm>
          <a:prstGeom prst="rect">
            <a:avLst/>
          </a:prstGeom>
        </p:spPr>
      </p:pic>
      <p:pic>
        <p:nvPicPr>
          <p:cNvPr id="3" name="Picture 2"/>
          <p:cNvPicPr>
            <a:picLocks noChangeAspect="1"/>
          </p:cNvPicPr>
          <p:nvPr/>
        </p:nvPicPr>
        <p:blipFill>
          <a:blip r:embed="rId3"/>
          <a:stretch>
            <a:fillRect/>
          </a:stretch>
        </p:blipFill>
        <p:spPr>
          <a:xfrm>
            <a:off x="6034187" y="1734038"/>
            <a:ext cx="3109813" cy="1024973"/>
          </a:xfrm>
          <a:prstGeom prst="rect">
            <a:avLst/>
          </a:prstGeom>
        </p:spPr>
      </p:pic>
    </p:spTree>
    <p:extLst>
      <p:ext uri="{BB962C8B-B14F-4D97-AF65-F5344CB8AC3E}">
        <p14:creationId xmlns:p14="http://schemas.microsoft.com/office/powerpoint/2010/main" val="6742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3267" y="521026"/>
            <a:ext cx="5411972" cy="4713653"/>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29689" y="1538891"/>
            <a:ext cx="4251498" cy="2352520"/>
          </a:xfrm>
          <a:prstGeom prst="rect">
            <a:avLst/>
          </a:prstGeom>
        </p:spPr>
      </p:pic>
    </p:spTree>
    <p:extLst>
      <p:ext uri="{BB962C8B-B14F-4D97-AF65-F5344CB8AC3E}">
        <p14:creationId xmlns:p14="http://schemas.microsoft.com/office/powerpoint/2010/main" val="330317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6330" y="200922"/>
            <a:ext cx="8386918" cy="4582694"/>
          </a:xfrm>
          <a:prstGeom prst="rect">
            <a:avLst/>
          </a:prstGeom>
        </p:spPr>
      </p:pic>
    </p:spTree>
    <p:extLst>
      <p:ext uri="{BB962C8B-B14F-4D97-AF65-F5344CB8AC3E}">
        <p14:creationId xmlns:p14="http://schemas.microsoft.com/office/powerpoint/2010/main" val="27971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61705" y="584201"/>
            <a:ext cx="8476466" cy="4195344"/>
          </a:xfrm>
          <a:prstGeom prst="rect">
            <a:avLst/>
          </a:prstGeom>
        </p:spPr>
      </p:pic>
    </p:spTree>
    <p:extLst>
      <p:ext uri="{BB962C8B-B14F-4D97-AF65-F5344CB8AC3E}">
        <p14:creationId xmlns:p14="http://schemas.microsoft.com/office/powerpoint/2010/main" val="389136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a:latin typeface="Bookman Old Style" charset="0"/>
                <a:ea typeface="ＭＳ Ｐゴシック" charset="0"/>
                <a:cs typeface="ＭＳ Ｐゴシック" charset="0"/>
              </a:rPr>
              <a:t>Notebook B: </a:t>
            </a:r>
            <a:r>
              <a:rPr lang="en-GB">
                <a:latin typeface="Bookman Old Style" charset="0"/>
                <a:ea typeface="ＭＳ Ｐゴシック" charset="0"/>
                <a:cs typeface="ＭＳ Ｐゴシック" charset="0"/>
              </a:rPr>
              <a:t>Darwin’s iconic “cogito”</a:t>
            </a:r>
            <a:endParaRPr lang="en-US">
              <a:latin typeface="Bookman Old Style" charset="0"/>
              <a:ea typeface="ＭＳ Ｐゴシック" charset="0"/>
              <a:cs typeface="ＭＳ Ｐゴシック"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4400" y="444500"/>
            <a:ext cx="3581400" cy="502975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1" name="Picture 10"/>
          <p:cNvPicPr>
            <a:picLocks noChangeAspect="1"/>
          </p:cNvPicPr>
          <p:nvPr/>
        </p:nvPicPr>
        <p:blipFill>
          <a:blip r:embed="rId3"/>
          <a:stretch>
            <a:fillRect/>
          </a:stretch>
        </p:blipFill>
        <p:spPr>
          <a:xfrm>
            <a:off x="1295400" y="1524000"/>
            <a:ext cx="3048000" cy="339925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Rectangle 4"/>
          <p:cNvSpPr>
            <a:spLocks noChangeArrowheads="1"/>
          </p:cNvSpPr>
          <p:nvPr/>
        </p:nvSpPr>
        <p:spPr bwMode="auto">
          <a:xfrm>
            <a:off x="5181600" y="1895740"/>
            <a:ext cx="3429000" cy="3046988"/>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defRPr/>
            </a:pPr>
            <a:r>
              <a:rPr lang="ja-JP" altLang="en-US" sz="1600">
                <a:solidFill>
                  <a:srgbClr val="000000"/>
                </a:solidFill>
                <a:latin typeface="Calibri" charset="0"/>
                <a:ea typeface="ＭＳ Ｐゴシック" charset="0"/>
                <a:cs typeface="ＭＳ Ｐゴシック" charset="0"/>
              </a:rPr>
              <a:t>“</a:t>
            </a:r>
            <a:r>
              <a:rPr lang="en-US" sz="1600">
                <a:solidFill>
                  <a:srgbClr val="000000"/>
                </a:solidFill>
                <a:latin typeface="Calibri" charset="0"/>
                <a:ea typeface="ＭＳ Ｐゴシック" charset="0"/>
                <a:cs typeface="ＭＳ Ｐゴシック" charset="0"/>
              </a:rPr>
              <a:t>Case must be that one </a:t>
            </a:r>
          </a:p>
          <a:p>
            <a:pPr>
              <a:defRPr/>
            </a:pPr>
            <a:r>
              <a:rPr lang="en-US" sz="1600">
                <a:solidFill>
                  <a:srgbClr val="000000"/>
                </a:solidFill>
                <a:latin typeface="Calibri" charset="0"/>
                <a:ea typeface="ＭＳ Ｐゴシック" charset="0"/>
                <a:cs typeface="ＭＳ Ｐゴシック" charset="0"/>
              </a:rPr>
              <a:t>generation then should be </a:t>
            </a:r>
          </a:p>
          <a:p>
            <a:pPr>
              <a:defRPr/>
            </a:pPr>
            <a:r>
              <a:rPr lang="en-US" sz="1600">
                <a:solidFill>
                  <a:srgbClr val="000000"/>
                </a:solidFill>
                <a:latin typeface="Calibri" charset="0"/>
                <a:ea typeface="ＭＳ Ｐゴシック" charset="0"/>
                <a:cs typeface="ＭＳ Ｐゴシック" charset="0"/>
              </a:rPr>
              <a:t>as many living as now. </a:t>
            </a:r>
          </a:p>
          <a:p>
            <a:pPr>
              <a:defRPr/>
            </a:pPr>
            <a:r>
              <a:rPr lang="en-US" sz="1600">
                <a:solidFill>
                  <a:srgbClr val="000000"/>
                </a:solidFill>
                <a:latin typeface="Calibri" charset="0"/>
                <a:ea typeface="ＭＳ Ｐゴシック" charset="0"/>
                <a:cs typeface="ＭＳ Ｐゴシック" charset="0"/>
              </a:rPr>
              <a:t>To do this &amp; to have many species in </a:t>
            </a:r>
          </a:p>
          <a:p>
            <a:pPr>
              <a:defRPr/>
            </a:pPr>
            <a:r>
              <a:rPr lang="en-US" sz="1600">
                <a:solidFill>
                  <a:srgbClr val="000000"/>
                </a:solidFill>
                <a:latin typeface="Calibri" charset="0"/>
                <a:ea typeface="ＭＳ Ｐゴシック" charset="0"/>
                <a:cs typeface="ＭＳ Ｐゴシック" charset="0"/>
              </a:rPr>
              <a:t>same genus (as is) </a:t>
            </a:r>
            <a:r>
              <a:rPr lang="en-US" sz="1600" u="sng">
                <a:solidFill>
                  <a:srgbClr val="000000"/>
                </a:solidFill>
                <a:latin typeface="Calibri" charset="0"/>
                <a:ea typeface="ＭＳ Ｐゴシック" charset="0"/>
                <a:cs typeface="ＭＳ Ｐゴシック" charset="0"/>
              </a:rPr>
              <a:t>requires</a:t>
            </a:r>
            <a:r>
              <a:rPr lang="en-US" sz="1600">
                <a:solidFill>
                  <a:srgbClr val="000000"/>
                </a:solidFill>
                <a:latin typeface="Calibri" charset="0"/>
                <a:ea typeface="ＭＳ Ｐゴシック" charset="0"/>
                <a:cs typeface="ＭＳ Ｐゴシック" charset="0"/>
              </a:rPr>
              <a:t> extinction.</a:t>
            </a:r>
            <a:r>
              <a:rPr lang="ja-JP" altLang="en-US" sz="1600">
                <a:solidFill>
                  <a:srgbClr val="000000"/>
                </a:solidFill>
                <a:latin typeface="Calibri" charset="0"/>
                <a:ea typeface="ＭＳ Ｐゴシック" charset="0"/>
                <a:cs typeface="ＭＳ Ｐゴシック" charset="0"/>
              </a:rPr>
              <a:t>”</a:t>
            </a:r>
            <a:endParaRPr lang="en-US" sz="1600">
              <a:solidFill>
                <a:srgbClr val="000000"/>
              </a:solidFill>
              <a:latin typeface="Calibri" charset="0"/>
              <a:ea typeface="ＭＳ Ｐゴシック" charset="0"/>
              <a:cs typeface="ＭＳ Ｐゴシック" charset="0"/>
            </a:endParaRPr>
          </a:p>
          <a:p>
            <a:pPr>
              <a:defRPr/>
            </a:pPr>
            <a:r>
              <a:rPr lang="en-US" sz="1600">
                <a:solidFill>
                  <a:srgbClr val="000000"/>
                </a:solidFill>
                <a:latin typeface="Calibri" charset="0"/>
                <a:ea typeface="ＭＳ Ｐゴシック" charset="0"/>
                <a:cs typeface="ＭＳ Ｐゴシック" charset="0"/>
              </a:rPr>
              <a:t> </a:t>
            </a:r>
            <a:r>
              <a:rPr lang="ja-JP" altLang="en-US" sz="1600">
                <a:solidFill>
                  <a:srgbClr val="000000"/>
                </a:solidFill>
                <a:latin typeface="Calibri" charset="0"/>
                <a:ea typeface="ＭＳ Ｐゴシック" charset="0"/>
                <a:cs typeface="ＭＳ Ｐゴシック" charset="0"/>
              </a:rPr>
              <a:t>”</a:t>
            </a:r>
            <a:r>
              <a:rPr lang="en-US" sz="1600">
                <a:solidFill>
                  <a:srgbClr val="000000"/>
                </a:solidFill>
                <a:latin typeface="Calibri" charset="0"/>
                <a:ea typeface="ＭＳ Ｐゴシック" charset="0"/>
                <a:cs typeface="ＭＳ Ｐゴシック" charset="0"/>
              </a:rPr>
              <a:t>Thus between A &amp; B immense </a:t>
            </a:r>
          </a:p>
          <a:p>
            <a:pPr>
              <a:defRPr/>
            </a:pPr>
            <a:r>
              <a:rPr lang="en-US" sz="1600">
                <a:solidFill>
                  <a:srgbClr val="000000"/>
                </a:solidFill>
                <a:latin typeface="Calibri" charset="0"/>
                <a:ea typeface="ＭＳ Ｐゴシック" charset="0"/>
                <a:cs typeface="ＭＳ Ｐゴシック" charset="0"/>
              </a:rPr>
              <a:t>gap of relation. C &amp; B the </a:t>
            </a:r>
          </a:p>
          <a:p>
            <a:pPr>
              <a:defRPr/>
            </a:pPr>
            <a:r>
              <a:rPr lang="en-US" sz="1600">
                <a:solidFill>
                  <a:srgbClr val="000000"/>
                </a:solidFill>
                <a:latin typeface="Calibri" charset="0"/>
                <a:ea typeface="ＭＳ Ｐゴシック" charset="0"/>
                <a:cs typeface="ＭＳ Ｐゴシック" charset="0"/>
              </a:rPr>
              <a:t>finest gradation, B &amp; D </a:t>
            </a:r>
          </a:p>
          <a:p>
            <a:pPr>
              <a:defRPr/>
            </a:pPr>
            <a:r>
              <a:rPr lang="en-US" sz="1600">
                <a:solidFill>
                  <a:srgbClr val="000000"/>
                </a:solidFill>
                <a:latin typeface="Calibri" charset="0"/>
                <a:ea typeface="ＭＳ Ｐゴシック" charset="0"/>
                <a:cs typeface="ＭＳ Ｐゴシック" charset="0"/>
              </a:rPr>
              <a:t>rather greater distinction. </a:t>
            </a:r>
          </a:p>
          <a:p>
            <a:pPr>
              <a:defRPr/>
            </a:pPr>
            <a:r>
              <a:rPr lang="en-US" sz="1600">
                <a:solidFill>
                  <a:srgbClr val="000000"/>
                </a:solidFill>
                <a:latin typeface="Calibri" charset="0"/>
                <a:ea typeface="ＭＳ Ｐゴシック" charset="0"/>
                <a:cs typeface="ＭＳ Ｐゴシック" charset="0"/>
              </a:rPr>
              <a:t>Thus genera would be </a:t>
            </a:r>
          </a:p>
          <a:p>
            <a:pPr>
              <a:defRPr/>
            </a:pPr>
            <a:r>
              <a:rPr lang="en-US" sz="1600">
                <a:solidFill>
                  <a:srgbClr val="000000"/>
                </a:solidFill>
                <a:latin typeface="Calibri" charset="0"/>
                <a:ea typeface="ＭＳ Ｐゴシック" charset="0"/>
                <a:cs typeface="ＭＳ Ｐゴシック" charset="0"/>
              </a:rPr>
              <a:t>formed. — bearing relation</a:t>
            </a:r>
            <a:r>
              <a:rPr lang="ja-JP" altLang="en-US" sz="1600">
                <a:solidFill>
                  <a:srgbClr val="000000"/>
                </a:solidFill>
                <a:latin typeface="Calibri" charset="0"/>
                <a:ea typeface="ＭＳ Ｐゴシック" charset="0"/>
                <a:cs typeface="ＭＳ Ｐゴシック" charset="0"/>
              </a:rPr>
              <a:t>”</a:t>
            </a:r>
            <a:endParaRPr lang="en-US" sz="1600">
              <a:solidFill>
                <a:srgbClr val="000000"/>
              </a:solidFill>
              <a:latin typeface="Calibri" charset="0"/>
              <a:ea typeface="ＭＳ Ｐゴシック" charset="0"/>
              <a:cs typeface="ＭＳ Ｐゴシック" charset="0"/>
            </a:endParaRPr>
          </a:p>
        </p:txBody>
      </p:sp>
    </p:spTree>
    <p:extLst>
      <p:ext uri="{BB962C8B-B14F-4D97-AF65-F5344CB8AC3E}">
        <p14:creationId xmlns:p14="http://schemas.microsoft.com/office/powerpoint/2010/main" val="352131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par>
                          <p:cTn id="8" fill="hold" nodeType="afterGroup">
                            <p:stCondLst>
                              <p:cond delay="2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000"/>
                                        <p:tgtEl>
                                          <p:spTgt spid="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0" presetClass="exit" presetSubtype="0" fill="hold" nodeType="clickEffect">
                                  <p:stCondLst>
                                    <p:cond delay="0"/>
                                  </p:stCondLst>
                                  <p:childTnLst>
                                    <p:animEffect transition="out" filter="fade">
                                      <p:cBhvr>
                                        <p:cTn id="15" dur="2000"/>
                                        <p:tgtEl>
                                          <p:spTgt spid="4"/>
                                        </p:tgtEl>
                                      </p:cBhvr>
                                    </p:animEffect>
                                    <p:set>
                                      <p:cBhvr>
                                        <p:cTn id="16" dur="1" fill="hold">
                                          <p:stCondLst>
                                            <p:cond delay="1999"/>
                                          </p:stCondLst>
                                        </p:cTn>
                                        <p:tgtEl>
                                          <p:spTgt spid="4"/>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0557" y="0"/>
            <a:ext cx="5500221" cy="4770641"/>
          </a:xfrm>
          <a:prstGeom prst="rect">
            <a:avLst/>
          </a:prstGeom>
        </p:spPr>
      </p:pic>
      <p:pic>
        <p:nvPicPr>
          <p:cNvPr id="3" name="Picture 2"/>
          <p:cNvPicPr>
            <a:picLocks noChangeAspect="1"/>
          </p:cNvPicPr>
          <p:nvPr/>
        </p:nvPicPr>
        <p:blipFill>
          <a:blip r:embed="rId3"/>
          <a:stretch>
            <a:fillRect/>
          </a:stretch>
        </p:blipFill>
        <p:spPr>
          <a:xfrm>
            <a:off x="6034187" y="1734038"/>
            <a:ext cx="3109813" cy="1024973"/>
          </a:xfrm>
          <a:prstGeom prst="rect">
            <a:avLst/>
          </a:prstGeom>
        </p:spPr>
      </p:pic>
    </p:spTree>
    <p:extLst>
      <p:ext uri="{BB962C8B-B14F-4D97-AF65-F5344CB8AC3E}">
        <p14:creationId xmlns:p14="http://schemas.microsoft.com/office/powerpoint/2010/main" val="1557834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Domain searches</a:t>
            </a:r>
            <a:endParaRPr lang="en-GB" dirty="0"/>
          </a:p>
        </p:txBody>
      </p:sp>
      <p:pic>
        <p:nvPicPr>
          <p:cNvPr id="3" name="Picture 2"/>
          <p:cNvPicPr>
            <a:picLocks noChangeAspect="1"/>
          </p:cNvPicPr>
          <p:nvPr/>
        </p:nvPicPr>
        <p:blipFill>
          <a:blip r:embed="rId2"/>
          <a:stretch>
            <a:fillRect/>
          </a:stretch>
        </p:blipFill>
        <p:spPr>
          <a:xfrm>
            <a:off x="241573" y="952500"/>
            <a:ext cx="8445227" cy="4653611"/>
          </a:xfrm>
          <a:prstGeom prst="rect">
            <a:avLst/>
          </a:prstGeom>
        </p:spPr>
      </p:pic>
    </p:spTree>
    <p:extLst>
      <p:ext uri="{BB962C8B-B14F-4D97-AF65-F5344CB8AC3E}">
        <p14:creationId xmlns:p14="http://schemas.microsoft.com/office/powerpoint/2010/main" val="172736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39700"/>
            <a:ext cx="9144000" cy="5410464"/>
          </a:xfrm>
          <a:prstGeom prst="rect">
            <a:avLst/>
          </a:prstGeom>
        </p:spPr>
      </p:pic>
    </p:spTree>
    <p:extLst>
      <p:ext uri="{BB962C8B-B14F-4D97-AF65-F5344CB8AC3E}">
        <p14:creationId xmlns:p14="http://schemas.microsoft.com/office/powerpoint/2010/main" val="288981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1857" y="227949"/>
            <a:ext cx="4676588" cy="466480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57849" y="309359"/>
            <a:ext cx="3509367" cy="1839744"/>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08549" y="2295768"/>
            <a:ext cx="2478058" cy="2735385"/>
          </a:xfrm>
          <a:prstGeom prst="rect">
            <a:avLst/>
          </a:prstGeom>
        </p:spPr>
      </p:pic>
    </p:spTree>
    <p:extLst>
      <p:ext uri="{BB962C8B-B14F-4D97-AF65-F5344CB8AC3E}">
        <p14:creationId xmlns:p14="http://schemas.microsoft.com/office/powerpoint/2010/main" val="38825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1205" y="124395"/>
            <a:ext cx="6027506" cy="2277208"/>
          </a:xfrm>
          <a:prstGeom prst="rect">
            <a:avLst/>
          </a:prstGeom>
        </p:spPr>
      </p:pic>
      <p:sp>
        <p:nvSpPr>
          <p:cNvPr id="3" name="Rectangle 2"/>
          <p:cNvSpPr/>
          <p:nvPr/>
        </p:nvSpPr>
        <p:spPr>
          <a:xfrm>
            <a:off x="301205" y="2388386"/>
            <a:ext cx="7360687" cy="369332"/>
          </a:xfrm>
          <a:prstGeom prst="rect">
            <a:avLst/>
          </a:prstGeom>
        </p:spPr>
        <p:txBody>
          <a:bodyPr wrap="square">
            <a:spAutoFit/>
          </a:bodyPr>
          <a:lstStyle/>
          <a:p>
            <a:r>
              <a:rPr lang="en-GB" dirty="0"/>
              <a:t>https://</a:t>
            </a:r>
            <a:r>
              <a:rPr lang="en-GB" dirty="0" err="1"/>
              <a:t>www.ncbi.nlm.nih.gov</a:t>
            </a:r>
            <a:r>
              <a:rPr lang="en-GB" dirty="0"/>
              <a:t>/books/NBK279690/</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51260" y="2836142"/>
            <a:ext cx="3492498" cy="2328332"/>
          </a:xfrm>
          <a:prstGeom prst="ellipse">
            <a:avLst/>
          </a:prstGeom>
          <a:ln>
            <a:noFill/>
          </a:ln>
          <a:effectLst>
            <a:softEdge rad="112500"/>
          </a:effectLst>
        </p:spPr>
      </p:pic>
    </p:spTree>
    <p:extLst>
      <p:ext uri="{BB962C8B-B14F-4D97-AF65-F5344CB8AC3E}">
        <p14:creationId xmlns:p14="http://schemas.microsoft.com/office/powerpoint/2010/main" val="265672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82611" y="980156"/>
            <a:ext cx="5315853" cy="2954606"/>
          </a:xfrm>
          <a:prstGeom prst="rect">
            <a:avLst/>
          </a:prstGeom>
        </p:spPr>
      </p:pic>
      <p:sp>
        <p:nvSpPr>
          <p:cNvPr id="5" name="Title 4"/>
          <p:cNvSpPr>
            <a:spLocks noGrp="1"/>
          </p:cNvSpPr>
          <p:nvPr>
            <p:ph type="title"/>
          </p:nvPr>
        </p:nvSpPr>
        <p:spPr/>
        <p:txBody>
          <a:bodyPr/>
          <a:lstStyle/>
          <a:p>
            <a:r>
              <a:rPr lang="en-GB" dirty="0" smtClean="0"/>
              <a:t>Back to Darwin</a:t>
            </a:r>
            <a:endParaRPr lang="en-GB" dirty="0"/>
          </a:p>
        </p:txBody>
      </p:sp>
      <p:sp>
        <p:nvSpPr>
          <p:cNvPr id="7" name="Rectangle 6"/>
          <p:cNvSpPr/>
          <p:nvPr/>
        </p:nvSpPr>
        <p:spPr>
          <a:xfrm>
            <a:off x="5054241" y="1126040"/>
            <a:ext cx="3903633" cy="369332"/>
          </a:xfrm>
          <a:prstGeom prst="rect">
            <a:avLst/>
          </a:prstGeom>
        </p:spPr>
        <p:txBody>
          <a:bodyPr wrap="none">
            <a:spAutoFit/>
          </a:bodyPr>
          <a:lstStyle/>
          <a:p>
            <a:r>
              <a:rPr lang="en-GB" dirty="0"/>
              <a:t>http://</a:t>
            </a:r>
            <a:r>
              <a:rPr lang="en-GB" dirty="0" err="1"/>
              <a:t>darwin-online.org.uk</a:t>
            </a:r>
            <a:r>
              <a:rPr lang="en-GB" dirty="0"/>
              <a:t>/Variorum/</a:t>
            </a:r>
          </a:p>
        </p:txBody>
      </p:sp>
      <p:pic>
        <p:nvPicPr>
          <p:cNvPr id="8" name="Picture 7"/>
          <p:cNvPicPr>
            <a:picLocks noChangeAspect="1"/>
          </p:cNvPicPr>
          <p:nvPr/>
        </p:nvPicPr>
        <p:blipFill>
          <a:blip r:embed="rId3"/>
          <a:stretch>
            <a:fillRect/>
          </a:stretch>
        </p:blipFill>
        <p:spPr>
          <a:xfrm>
            <a:off x="537285" y="3934762"/>
            <a:ext cx="6504390" cy="132563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20720" y="1946994"/>
            <a:ext cx="1641909" cy="16419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84998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2110" y="273539"/>
            <a:ext cx="8873323" cy="3445894"/>
          </a:xfrm>
          <a:prstGeom prst="rect">
            <a:avLst/>
          </a:prstGeom>
        </p:spPr>
      </p:pic>
    </p:spTree>
    <p:extLst>
      <p:ext uri="{BB962C8B-B14F-4D97-AF65-F5344CB8AC3E}">
        <p14:creationId xmlns:p14="http://schemas.microsoft.com/office/powerpoint/2010/main" val="341389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sphe_f_swim_1.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85667" y="1255890"/>
            <a:ext cx="3781868" cy="23636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04802" name="Rectangle 1"/>
          <p:cNvSpPr>
            <a:spLocks/>
          </p:cNvSpPr>
          <p:nvPr/>
        </p:nvSpPr>
        <p:spPr bwMode="auto">
          <a:xfrm>
            <a:off x="0" y="5588000"/>
            <a:ext cx="9144000" cy="127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04803" name="Rectangle 2"/>
          <p:cNvSpPr>
            <a:spLocks/>
          </p:cNvSpPr>
          <p:nvPr/>
        </p:nvSpPr>
        <p:spPr bwMode="auto">
          <a:xfrm>
            <a:off x="0" y="1"/>
            <a:ext cx="9144000" cy="12964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204805" name="Rectangle 4"/>
          <p:cNvSpPr>
            <a:spLocks/>
          </p:cNvSpPr>
          <p:nvPr/>
        </p:nvSpPr>
        <p:spPr bwMode="auto">
          <a:xfrm>
            <a:off x="0" y="0"/>
            <a:ext cx="152400" cy="57150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p>
        </p:txBody>
      </p:sp>
      <p:sp>
        <p:nvSpPr>
          <p:cNvPr id="146440" name="Rectangle 8"/>
          <p:cNvSpPr>
            <a:spLocks/>
          </p:cNvSpPr>
          <p:nvPr/>
        </p:nvSpPr>
        <p:spPr bwMode="auto">
          <a:xfrm>
            <a:off x="457653" y="1255890"/>
            <a:ext cx="3916657" cy="3238500"/>
          </a:xfrm>
          <a:prstGeom prst="rect">
            <a:avLst/>
          </a:prstGeom>
          <a:noFill/>
          <a:ln w="12700" cap="flat">
            <a:noFill/>
            <a:miter lim="800000"/>
            <a:headEnd type="none" w="med" len="med"/>
            <a:tailEnd type="none" w="med" len="med"/>
          </a:ln>
        </p:spPr>
        <p:txBody>
          <a:bodyPr lIns="0" tIns="0" rIns="40636" bIns="0"/>
          <a:lstStyle/>
          <a:p>
            <a:pPr marL="39684">
              <a:defRPr/>
            </a:pPr>
            <a:r>
              <a:rPr lang="en-US" i="1" dirty="0">
                <a:solidFill>
                  <a:schemeClr val="tx1"/>
                </a:solidFill>
                <a:latin typeface="+mj-lt"/>
                <a:ea typeface="Arial" pitchFamily="1" charset="0"/>
                <a:cs typeface="Arial" pitchFamily="1" charset="0"/>
                <a:sym typeface="Arial" pitchFamily="1" charset="0"/>
              </a:rPr>
              <a:t>There is grandeur in this view of life, with its several powers having been originally breathed into a few forms or into one; and that whilst this planet has been cycling on according to the fixed law of gravity, from so simple a beginning endless forms most beautiful and most wonderful have been, and are being, evolved.</a:t>
            </a:r>
          </a:p>
        </p:txBody>
      </p:sp>
      <p:sp>
        <p:nvSpPr>
          <p:cNvPr id="4" name="Title 3"/>
          <p:cNvSpPr>
            <a:spLocks noGrp="1"/>
          </p:cNvSpPr>
          <p:nvPr>
            <p:ph type="title"/>
          </p:nvPr>
        </p:nvSpPr>
        <p:spPr/>
        <p:txBody>
          <a:bodyPr/>
          <a:lstStyle/>
          <a:p>
            <a:r>
              <a:rPr lang="en-US" dirty="0" smtClean="0"/>
              <a:t>Back to 1859: Darwin’s </a:t>
            </a:r>
            <a:r>
              <a:rPr lang="en-US" dirty="0"/>
              <a:t>grandeur</a:t>
            </a:r>
          </a:p>
        </p:txBody>
      </p:sp>
      <p:grpSp>
        <p:nvGrpSpPr>
          <p:cNvPr id="204810" name="Group 12"/>
          <p:cNvGrpSpPr>
            <a:grpSpLocks/>
          </p:cNvGrpSpPr>
          <p:nvPr/>
        </p:nvGrpSpPr>
        <p:grpSpPr bwMode="auto">
          <a:xfrm>
            <a:off x="7430648" y="2315826"/>
            <a:ext cx="1255713" cy="2607469"/>
            <a:chOff x="4176" y="1392"/>
            <a:chExt cx="791" cy="1971"/>
          </a:xfrm>
        </p:grpSpPr>
        <p:pic>
          <p:nvPicPr>
            <p:cNvPr id="204812" name="Picture 13" descr="animdna3.gif                                                   0000AF95Al-Qahira Vallis               ABA7815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176" y="2208"/>
              <a:ext cx="791" cy="1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13" name="Picture 14" descr="earthrotate1.gif                                               000468A9&#10;CharlesDarwin                  ABA78158:"/>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176" y="1392"/>
              <a:ext cx="773" cy="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04811" name="Picture 7"/>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09480" y="3083118"/>
            <a:ext cx="1790754" cy="178084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4045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xmlns:p14="http://schemas.microsoft.com/office/powerpoint/2010/main" spd="med" advClick="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reading and acknowledgments</a:t>
            </a:r>
            <a:endParaRPr lang="en-GB" dirty="0"/>
          </a:p>
        </p:txBody>
      </p:sp>
      <p:sp>
        <p:nvSpPr>
          <p:cNvPr id="3" name="Content Placeholder 2"/>
          <p:cNvSpPr>
            <a:spLocks noGrp="1"/>
          </p:cNvSpPr>
          <p:nvPr>
            <p:ph sz="quarter" idx="1"/>
          </p:nvPr>
        </p:nvSpPr>
        <p:spPr/>
        <p:txBody>
          <a:bodyPr/>
          <a:lstStyle/>
          <a:p>
            <a:r>
              <a:rPr lang="en-GB" dirty="0">
                <a:hlinkClick r:id="rId2"/>
              </a:rPr>
              <a:t>https://www.ncbi.nlm.nih.gov/books/NBK20260</a:t>
            </a:r>
            <a:r>
              <a:rPr lang="en-GB" dirty="0" smtClean="0">
                <a:hlinkClick r:id="rId2"/>
              </a:rPr>
              <a:t>/</a:t>
            </a:r>
            <a:endParaRPr lang="en-GB" dirty="0" smtClean="0"/>
          </a:p>
          <a:p>
            <a:r>
              <a:rPr lang="en-GB" dirty="0">
                <a:hlinkClick r:id="rId3"/>
              </a:rPr>
              <a:t>https://www.ncbi.nlm.nih.gov/books/NBK1734</a:t>
            </a:r>
            <a:r>
              <a:rPr lang="en-GB" dirty="0" smtClean="0">
                <a:hlinkClick r:id="rId3"/>
              </a:rPr>
              <a:t>/</a:t>
            </a:r>
            <a:r>
              <a:rPr lang="en-GB" dirty="0" smtClean="0"/>
              <a:t> </a:t>
            </a:r>
          </a:p>
          <a:p>
            <a:r>
              <a:rPr lang="en-GB" dirty="0">
                <a:hlinkClick r:id="rId4"/>
              </a:rPr>
              <a:t>https://www.ncbi.nlm.nih.gov/home/tutorials</a:t>
            </a:r>
            <a:r>
              <a:rPr lang="en-GB" dirty="0" smtClean="0">
                <a:hlinkClick r:id="rId4"/>
              </a:rPr>
              <a:t>/</a:t>
            </a:r>
            <a:endParaRPr lang="en-GB" dirty="0" smtClean="0"/>
          </a:p>
          <a:p>
            <a:r>
              <a:rPr lang="en-GB" dirty="0">
                <a:hlinkClick r:id="rId5"/>
              </a:rPr>
              <a:t>https://www.ncbi.nlm.nih.gov/Class/BLAST/</a:t>
            </a:r>
            <a:r>
              <a:rPr lang="en-GB" dirty="0" smtClean="0">
                <a:hlinkClick r:id="rId5"/>
              </a:rPr>
              <a:t>blast_course.short.html</a:t>
            </a:r>
            <a:r>
              <a:rPr lang="en-GB" dirty="0" smtClean="0"/>
              <a:t> </a:t>
            </a:r>
          </a:p>
          <a:p>
            <a:r>
              <a:rPr lang="en-GB" dirty="0"/>
              <a:t>Sequence searching and alignments - Andrew </a:t>
            </a:r>
            <a:r>
              <a:rPr lang="en-GB" dirty="0" err="1" smtClean="0"/>
              <a:t>Cowley</a:t>
            </a:r>
            <a:r>
              <a:rPr lang="en-GB" dirty="0"/>
              <a:t> </a:t>
            </a:r>
            <a:r>
              <a:rPr lang="en-GB" dirty="0" smtClean="0"/>
              <a:t>EBI</a:t>
            </a:r>
          </a:p>
          <a:p>
            <a:pPr lvl="1"/>
            <a:r>
              <a:rPr lang="en-US" dirty="0">
                <a:hlinkClick r:id="rId6"/>
              </a:rPr>
              <a:t>www.ebi.ac.uk/sites/ebi.ac.uk/files/content.ebi.ac.uk/materials/2012/120508_Rotterdam/sequence_searching_alignments_cowley.2012.</a:t>
            </a:r>
            <a:r>
              <a:rPr lang="en-US" dirty="0" smtClean="0">
                <a:hlinkClick r:id="rId6"/>
              </a:rPr>
              <a:t>pptx</a:t>
            </a:r>
            <a:r>
              <a:rPr lang="en-US" dirty="0" smtClean="0"/>
              <a:t> </a:t>
            </a:r>
            <a:endParaRPr lang="en-GB" dirty="0"/>
          </a:p>
          <a:p>
            <a:pPr lvl="1"/>
            <a:endParaRPr lang="en-GB" dirty="0"/>
          </a:p>
        </p:txBody>
      </p:sp>
    </p:spTree>
    <p:extLst>
      <p:ext uri="{BB962C8B-B14F-4D97-AF65-F5344CB8AC3E}">
        <p14:creationId xmlns:p14="http://schemas.microsoft.com/office/powerpoint/2010/main" val="397796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8" name="Picture 4" descr="origin of species"/>
          <p:cNvPicPr>
            <a:picLocks noChangeAspect="1" noChangeArrowheads="1"/>
          </p:cNvPicPr>
          <p:nvPr/>
        </p:nvPicPr>
        <p:blipFill>
          <a:blip r:embed="rId3"/>
          <a:srcRect/>
          <a:stretch>
            <a:fillRect/>
          </a:stretch>
        </p:blipFill>
        <p:spPr bwMode="auto">
          <a:xfrm>
            <a:off x="381000" y="228865"/>
            <a:ext cx="4216400" cy="4508500"/>
          </a:xfrm>
          <a:prstGeom prst="rect">
            <a:avLst/>
          </a:prstGeom>
          <a:ln>
            <a:noFill/>
          </a:ln>
          <a:effectLst>
            <a:outerShdw blurRad="292100" dist="139700" dir="2700000" algn="tl" rotWithShape="0">
              <a:srgbClr val="333333">
                <a:alpha val="65000"/>
              </a:srgbClr>
            </a:outerShdw>
          </a:effectLst>
        </p:spPr>
      </p:pic>
      <p:sp>
        <p:nvSpPr>
          <p:cNvPr id="27650" name="TextBox 4"/>
          <p:cNvSpPr txBox="1">
            <a:spLocks noChangeArrowheads="1"/>
          </p:cNvSpPr>
          <p:nvPr/>
        </p:nvSpPr>
        <p:spPr bwMode="auto">
          <a:xfrm>
            <a:off x="4876800" y="1270011"/>
            <a:ext cx="393700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Georgia" charset="0"/>
              </a:rPr>
              <a:t>After </a:t>
            </a:r>
            <a:r>
              <a:rPr lang="ja-JP" altLang="en-US" sz="1800">
                <a:latin typeface="Georgia" charset="0"/>
              </a:rPr>
              <a:t>“</a:t>
            </a:r>
            <a:r>
              <a:rPr lang="en-US" altLang="ja-JP" sz="1800">
                <a:latin typeface="Georgia" charset="0"/>
              </a:rPr>
              <a:t>thirteen months and ten days hard labour</a:t>
            </a:r>
            <a:r>
              <a:rPr lang="ja-JP" altLang="en-US" sz="1800">
                <a:latin typeface="Georgia" charset="0"/>
              </a:rPr>
              <a:t>”</a:t>
            </a:r>
            <a:r>
              <a:rPr lang="en-US" altLang="ja-JP" sz="1800">
                <a:latin typeface="Georgia" charset="0"/>
              </a:rPr>
              <a:t>…</a:t>
            </a:r>
          </a:p>
          <a:p>
            <a:pPr eaLnBrk="1" hangingPunct="1"/>
            <a:endParaRPr lang="en-US" sz="1800">
              <a:latin typeface="Georgia" charset="0"/>
            </a:endParaRPr>
          </a:p>
          <a:p>
            <a:pPr eaLnBrk="1" hangingPunct="1"/>
            <a:r>
              <a:rPr lang="en-US" sz="1800">
                <a:latin typeface="Georgia" charset="0"/>
              </a:rPr>
              <a:t>Publication by John Murray in London of </a:t>
            </a:r>
            <a:r>
              <a:rPr lang="en-US" sz="1800" i="1">
                <a:latin typeface="Georgia" charset="0"/>
              </a:rPr>
              <a:t>On the Origin of Species</a:t>
            </a:r>
          </a:p>
          <a:p>
            <a:pPr eaLnBrk="1" hangingPunct="1"/>
            <a:r>
              <a:rPr lang="en-US" sz="1800">
                <a:latin typeface="Georgia" charset="0"/>
              </a:rPr>
              <a:t>November 24</a:t>
            </a:r>
            <a:r>
              <a:rPr lang="en-US" sz="1800" baseline="30000">
                <a:latin typeface="Georgia" charset="0"/>
              </a:rPr>
              <a:t>th</a:t>
            </a:r>
            <a:r>
              <a:rPr lang="en-US" sz="1800">
                <a:latin typeface="Georgia" charset="0"/>
              </a:rPr>
              <a:t> 1859 </a:t>
            </a:r>
          </a:p>
        </p:txBody>
      </p:sp>
    </p:spTree>
    <p:extLst>
      <p:ext uri="{BB962C8B-B14F-4D97-AF65-F5344CB8AC3E}">
        <p14:creationId xmlns:p14="http://schemas.microsoft.com/office/powerpoint/2010/main" val="3101501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AutoShape 5"/>
          <p:cNvSpPr>
            <a:spLocks noChangeArrowheads="1"/>
          </p:cNvSpPr>
          <p:nvPr/>
        </p:nvSpPr>
        <p:spPr bwMode="auto">
          <a:xfrm>
            <a:off x="2895600" y="1841500"/>
            <a:ext cx="3429000" cy="1206500"/>
          </a:xfrm>
          <a:prstGeom prst="octagon">
            <a:avLst>
              <a:gd name="adj" fmla="val 29287"/>
            </a:avLst>
          </a:prstGeom>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algn="ctr">
              <a:defRPr/>
            </a:pPr>
            <a:r>
              <a:rPr lang="en-US" sz="1600">
                <a:solidFill>
                  <a:srgbClr val="FFF8C2"/>
                </a:solidFill>
                <a:ea typeface="ＭＳ Ｐゴシック" charset="-128"/>
                <a:cs typeface="ＭＳ Ｐゴシック" charset="-128"/>
              </a:rPr>
              <a:t>Darwin’s </a:t>
            </a:r>
          </a:p>
          <a:p>
            <a:pPr algn="ctr">
              <a:defRPr/>
            </a:pPr>
            <a:r>
              <a:rPr lang="en-US" sz="1600">
                <a:solidFill>
                  <a:srgbClr val="FFF8C2"/>
                </a:solidFill>
                <a:ea typeface="ＭＳ Ｐゴシック" charset="-128"/>
                <a:cs typeface="ＭＳ Ｐゴシック" charset="-128"/>
              </a:rPr>
              <a:t>Theory of Evolution</a:t>
            </a:r>
          </a:p>
        </p:txBody>
      </p:sp>
      <p:grpSp>
        <p:nvGrpSpPr>
          <p:cNvPr id="2" name="Group 38"/>
          <p:cNvGrpSpPr>
            <a:grpSpLocks/>
          </p:cNvGrpSpPr>
          <p:nvPr/>
        </p:nvGrpSpPr>
        <p:grpSpPr bwMode="auto">
          <a:xfrm>
            <a:off x="381000" y="190500"/>
            <a:ext cx="8686800" cy="2476500"/>
            <a:chOff x="381000" y="228600"/>
            <a:chExt cx="8686800" cy="2971800"/>
          </a:xfrm>
        </p:grpSpPr>
        <p:sp>
          <p:nvSpPr>
            <p:cNvPr id="16387" name="AutoShape 7"/>
            <p:cNvSpPr>
              <a:spLocks noChangeArrowheads="1"/>
            </p:cNvSpPr>
            <p:nvPr/>
          </p:nvSpPr>
          <p:spPr bwMode="auto">
            <a:xfrm>
              <a:off x="381000" y="1371600"/>
              <a:ext cx="13716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US" sz="1100">
                  <a:solidFill>
                    <a:srgbClr val="FF0000"/>
                  </a:solidFill>
                  <a:ea typeface="ＭＳ Ｐゴシック" charset="-128"/>
                  <a:cs typeface="ＭＳ Ｐゴシック" charset="-128"/>
                </a:rPr>
                <a:t>Newton’s </a:t>
              </a:r>
            </a:p>
            <a:p>
              <a:pPr algn="ctr">
                <a:defRPr/>
              </a:pPr>
              <a:r>
                <a:rPr lang="en-US" sz="1100">
                  <a:solidFill>
                    <a:srgbClr val="FF0000"/>
                  </a:solidFill>
                  <a:ea typeface="ＭＳ Ｐゴシック" charset="-128"/>
                  <a:cs typeface="ＭＳ Ｐゴシック" charset="-128"/>
                </a:rPr>
                <a:t>law-governed</a:t>
              </a:r>
            </a:p>
            <a:p>
              <a:pPr algn="ctr">
                <a:defRPr/>
              </a:pPr>
              <a:r>
                <a:rPr lang="en-US" sz="1100">
                  <a:solidFill>
                    <a:srgbClr val="FF0000"/>
                  </a:solidFill>
                  <a:ea typeface="ＭＳ Ｐゴシック" charset="-128"/>
                  <a:cs typeface="ＭＳ Ｐゴシック" charset="-128"/>
                </a:rPr>
                <a:t> universe</a:t>
              </a:r>
            </a:p>
          </p:txBody>
        </p:sp>
        <p:sp>
          <p:nvSpPr>
            <p:cNvPr id="16388" name="AutoShape 8"/>
            <p:cNvSpPr>
              <a:spLocks noChangeArrowheads="1"/>
            </p:cNvSpPr>
            <p:nvPr/>
          </p:nvSpPr>
          <p:spPr bwMode="auto">
            <a:xfrm>
              <a:off x="2743200" y="1066800"/>
              <a:ext cx="13716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US" sz="1100">
                  <a:solidFill>
                    <a:srgbClr val="FF0000"/>
                  </a:solidFill>
                  <a:ea typeface="ＭＳ Ｐゴシック" charset="-128"/>
                  <a:cs typeface="ＭＳ Ｐゴシック" charset="-128"/>
                </a:rPr>
                <a:t>Hutton and Lyell’s </a:t>
              </a:r>
            </a:p>
            <a:p>
              <a:pPr algn="ctr">
                <a:defRPr/>
              </a:pPr>
              <a:r>
                <a:rPr lang="en-US" sz="1100">
                  <a:solidFill>
                    <a:srgbClr val="FF0000"/>
                  </a:solidFill>
                  <a:ea typeface="ＭＳ Ｐゴシック" charset="-128"/>
                  <a:cs typeface="ＭＳ Ｐゴシック" charset="-128"/>
                </a:rPr>
                <a:t>deep time and</a:t>
              </a:r>
            </a:p>
            <a:p>
              <a:pPr algn="ctr">
                <a:defRPr/>
              </a:pPr>
              <a:r>
                <a:rPr lang="en-US" sz="1100">
                  <a:solidFill>
                    <a:srgbClr val="FF0000"/>
                  </a:solidFill>
                  <a:ea typeface="ＭＳ Ｐゴシック" charset="-128"/>
                  <a:cs typeface="ＭＳ Ｐゴシック" charset="-128"/>
                </a:rPr>
                <a:t>uniformitarianism</a:t>
              </a:r>
            </a:p>
          </p:txBody>
        </p:sp>
        <p:sp>
          <p:nvSpPr>
            <p:cNvPr id="16389" name="AutoShape 9"/>
            <p:cNvSpPr>
              <a:spLocks noChangeArrowheads="1"/>
            </p:cNvSpPr>
            <p:nvPr/>
          </p:nvSpPr>
          <p:spPr bwMode="auto">
            <a:xfrm>
              <a:off x="4572000" y="1143000"/>
              <a:ext cx="1676400" cy="5334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US" sz="1100">
                  <a:solidFill>
                    <a:srgbClr val="FF0000"/>
                  </a:solidFill>
                  <a:ea typeface="ＭＳ Ｐゴシック" charset="-128"/>
                  <a:cs typeface="ＭＳ Ｐゴシック" charset="-128"/>
                </a:rPr>
                <a:t>The Beagle voyage</a:t>
              </a:r>
            </a:p>
            <a:p>
              <a:pPr algn="ctr">
                <a:defRPr/>
              </a:pPr>
              <a:r>
                <a:rPr lang="en-US" sz="1100">
                  <a:solidFill>
                    <a:srgbClr val="FF0000"/>
                  </a:solidFill>
                  <a:ea typeface="ＭＳ Ｐゴシック" charset="-128"/>
                  <a:cs typeface="ＭＳ Ｐゴシック" charset="-128"/>
                </a:rPr>
                <a:t>Fossils and biogeography</a:t>
              </a:r>
            </a:p>
          </p:txBody>
        </p:sp>
        <p:sp>
          <p:nvSpPr>
            <p:cNvPr id="16390" name="AutoShape 10"/>
            <p:cNvSpPr>
              <a:spLocks noChangeArrowheads="1"/>
            </p:cNvSpPr>
            <p:nvPr/>
          </p:nvSpPr>
          <p:spPr bwMode="auto">
            <a:xfrm>
              <a:off x="609600" y="228600"/>
              <a:ext cx="19812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100" smtClean="0">
                <a:solidFill>
                  <a:srgbClr val="FF0000"/>
                </a:solidFill>
                <a:latin typeface="Gill Sans MT" charset="0"/>
              </a:endParaRPr>
            </a:p>
            <a:p>
              <a:pPr algn="ctr" eaLnBrk="1" hangingPunct="1">
                <a:defRPr/>
              </a:pPr>
              <a:r>
                <a:rPr lang="en-US" sz="1100" smtClean="0">
                  <a:solidFill>
                    <a:srgbClr val="FF0000"/>
                  </a:solidFill>
                  <a:latin typeface="Gill Sans MT" charset="0"/>
                </a:rPr>
                <a:t>Family tradition </a:t>
              </a:r>
            </a:p>
            <a:p>
              <a:pPr algn="ctr" eaLnBrk="1" hangingPunct="1">
                <a:defRPr/>
              </a:pPr>
              <a:r>
                <a:rPr lang="en-US" sz="1100" smtClean="0">
                  <a:solidFill>
                    <a:srgbClr val="FF0000"/>
                  </a:solidFill>
                  <a:latin typeface="Gill Sans MT" charset="0"/>
                </a:rPr>
                <a:t>of religious dissent </a:t>
              </a:r>
            </a:p>
            <a:p>
              <a:pPr algn="ctr" eaLnBrk="1" hangingPunct="1">
                <a:defRPr/>
              </a:pPr>
              <a:r>
                <a:rPr lang="en-US" sz="1100" smtClean="0">
                  <a:solidFill>
                    <a:srgbClr val="FF0000"/>
                  </a:solidFill>
                  <a:latin typeface="Gill Sans MT" charset="0"/>
                </a:rPr>
                <a:t>and r/evolutionary ideas</a:t>
              </a:r>
            </a:p>
            <a:p>
              <a:pPr algn="ctr" eaLnBrk="1" hangingPunct="1">
                <a:defRPr/>
              </a:pPr>
              <a:endParaRPr lang="en-US" sz="1100" smtClean="0">
                <a:solidFill>
                  <a:srgbClr val="FF0000"/>
                </a:solidFill>
                <a:latin typeface="Gill Sans MT" charset="0"/>
              </a:endParaRPr>
            </a:p>
          </p:txBody>
        </p:sp>
        <p:sp>
          <p:nvSpPr>
            <p:cNvPr id="16391" name="AutoShape 11"/>
            <p:cNvSpPr>
              <a:spLocks noChangeArrowheads="1"/>
            </p:cNvSpPr>
            <p:nvPr/>
          </p:nvSpPr>
          <p:spPr bwMode="auto">
            <a:xfrm>
              <a:off x="3276600" y="228600"/>
              <a:ext cx="17526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US" sz="1100">
                  <a:solidFill>
                    <a:srgbClr val="FF0000"/>
                  </a:solidFill>
                  <a:ea typeface="ＭＳ Ｐゴシック" charset="-128"/>
                  <a:cs typeface="ＭＳ Ｐゴシック" charset="-128"/>
                </a:rPr>
                <a:t>Paley’s </a:t>
              </a:r>
            </a:p>
            <a:p>
              <a:pPr algn="ctr">
                <a:defRPr/>
              </a:pPr>
              <a:r>
                <a:rPr lang="en-US" sz="1100">
                  <a:solidFill>
                    <a:srgbClr val="FF0000"/>
                  </a:solidFill>
                  <a:ea typeface="ＭＳ Ｐゴシック" charset="-128"/>
                  <a:cs typeface="ＭＳ Ｐゴシック" charset="-128"/>
                </a:rPr>
                <a:t>Natural Theology</a:t>
              </a:r>
            </a:p>
          </p:txBody>
        </p:sp>
        <p:sp>
          <p:nvSpPr>
            <p:cNvPr id="16392" name="AutoShape 12"/>
            <p:cNvSpPr>
              <a:spLocks noChangeArrowheads="1"/>
            </p:cNvSpPr>
            <p:nvPr/>
          </p:nvSpPr>
          <p:spPr bwMode="auto">
            <a:xfrm>
              <a:off x="5257800" y="228600"/>
              <a:ext cx="17526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US" sz="1100">
                  <a:solidFill>
                    <a:srgbClr val="FF0000"/>
                  </a:solidFill>
                  <a:ea typeface="ＭＳ Ｐゴシック" charset="-128"/>
                  <a:cs typeface="ＭＳ Ｐゴシック" charset="-128"/>
                </a:rPr>
                <a:t>Humboldt’s adventures in </a:t>
              </a:r>
            </a:p>
            <a:p>
              <a:pPr algn="ctr">
                <a:defRPr/>
              </a:pPr>
              <a:r>
                <a:rPr lang="en-US" sz="1100">
                  <a:solidFill>
                    <a:srgbClr val="FF0000"/>
                  </a:solidFill>
                  <a:ea typeface="ＭＳ Ｐゴシック" charset="-128"/>
                  <a:cs typeface="ＭＳ Ｐゴシック" charset="-128"/>
                </a:rPr>
                <a:t>natural history</a:t>
              </a:r>
            </a:p>
          </p:txBody>
        </p:sp>
        <p:sp>
          <p:nvSpPr>
            <p:cNvPr id="16393" name="AutoShape 13"/>
            <p:cNvSpPr>
              <a:spLocks noChangeArrowheads="1"/>
            </p:cNvSpPr>
            <p:nvPr/>
          </p:nvSpPr>
          <p:spPr bwMode="auto">
            <a:xfrm>
              <a:off x="7162800" y="1905000"/>
              <a:ext cx="16002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US" sz="1100">
                  <a:solidFill>
                    <a:srgbClr val="FF0000"/>
                  </a:solidFill>
                  <a:ea typeface="ＭＳ Ｐゴシック" charset="-128"/>
                  <a:cs typeface="ＭＳ Ｐゴシック" charset="-128"/>
                </a:rPr>
                <a:t>Malthus </a:t>
              </a:r>
            </a:p>
            <a:p>
              <a:pPr algn="ctr">
                <a:defRPr/>
              </a:pPr>
              <a:r>
                <a:rPr lang="en-US" sz="1100">
                  <a:solidFill>
                    <a:srgbClr val="FF0000"/>
                  </a:solidFill>
                  <a:ea typeface="ＭＳ Ｐゴシック" charset="-128"/>
                  <a:cs typeface="ＭＳ Ｐゴシック" charset="-128"/>
                </a:rPr>
                <a:t>Essay on Population</a:t>
              </a:r>
            </a:p>
          </p:txBody>
        </p:sp>
        <p:sp>
          <p:nvSpPr>
            <p:cNvPr id="16394" name="AutoShape 14"/>
            <p:cNvSpPr>
              <a:spLocks noChangeArrowheads="1"/>
            </p:cNvSpPr>
            <p:nvPr/>
          </p:nvSpPr>
          <p:spPr bwMode="auto">
            <a:xfrm>
              <a:off x="7162800" y="609600"/>
              <a:ext cx="19050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US" sz="1100">
                  <a:solidFill>
                    <a:srgbClr val="FF0000"/>
                  </a:solidFill>
                  <a:ea typeface="ＭＳ Ｐゴシック" charset="-128"/>
                  <a:cs typeface="ＭＳ Ｐゴシック" charset="-128"/>
                </a:rPr>
                <a:t>Scottish enlightenment</a:t>
              </a:r>
            </a:p>
            <a:p>
              <a:pPr algn="ctr">
                <a:defRPr/>
              </a:pPr>
              <a:r>
                <a:rPr lang="en-US" sz="1100">
                  <a:solidFill>
                    <a:srgbClr val="FF0000"/>
                  </a:solidFill>
                  <a:ea typeface="ＭＳ Ｐゴシック" charset="-128"/>
                  <a:cs typeface="ＭＳ Ｐゴシック" charset="-128"/>
                </a:rPr>
                <a:t>Smith’s Invisible Hand</a:t>
              </a:r>
            </a:p>
          </p:txBody>
        </p:sp>
        <p:sp>
          <p:nvSpPr>
            <p:cNvPr id="16395" name="AutoShape 15"/>
            <p:cNvSpPr>
              <a:spLocks noChangeArrowheads="1"/>
            </p:cNvSpPr>
            <p:nvPr/>
          </p:nvSpPr>
          <p:spPr bwMode="auto">
            <a:xfrm>
              <a:off x="609600" y="2514600"/>
              <a:ext cx="1371600" cy="685800"/>
            </a:xfrm>
            <a:prstGeom prst="roundRect">
              <a:avLst>
                <a:gd name="adj" fmla="val 16667"/>
              </a:avLst>
            </a:prstGeom>
            <a:ln>
              <a:headEnd/>
              <a:tailEnd/>
            </a:ln>
          </p:spPr>
          <p:style>
            <a:lnRef idx="0">
              <a:schemeClr val="accent4"/>
            </a:lnRef>
            <a:fillRef idx="3">
              <a:schemeClr val="accent4"/>
            </a:fillRef>
            <a:effectRef idx="3">
              <a:schemeClr val="accent4"/>
            </a:effectRef>
            <a:fontRef idx="minor">
              <a:schemeClr val="lt1"/>
            </a:fontRef>
          </p:style>
          <p:txBody>
            <a:bodyPr wrap="none" anchor="ctr"/>
            <a:lstStyle/>
            <a:p>
              <a:pPr algn="ctr">
                <a:defRPr/>
              </a:pPr>
              <a:r>
                <a:rPr lang="en-US" sz="1100">
                  <a:solidFill>
                    <a:srgbClr val="FF0000"/>
                  </a:solidFill>
                  <a:ea typeface="ＭＳ Ｐゴシック" charset="-128"/>
                  <a:cs typeface="ＭＳ Ｐゴシック" charset="-128"/>
                </a:rPr>
                <a:t>Wallace’s letter</a:t>
              </a:r>
            </a:p>
          </p:txBody>
        </p:sp>
        <p:sp>
          <p:nvSpPr>
            <p:cNvPr id="42024" name="Line 26"/>
            <p:cNvSpPr>
              <a:spLocks noChangeShapeType="1"/>
            </p:cNvSpPr>
            <p:nvPr/>
          </p:nvSpPr>
          <p:spPr bwMode="auto">
            <a:xfrm>
              <a:off x="1752600" y="1828800"/>
              <a:ext cx="1219200" cy="609600"/>
            </a:xfrm>
            <a:prstGeom prst="line">
              <a:avLst/>
            </a:prstGeom>
            <a:noFill/>
            <a:ln w="9525">
              <a:solidFill>
                <a:schemeClr val="tx1"/>
              </a:solidFill>
              <a:round/>
              <a:headEnd/>
              <a:tailEnd type="triangle" w="med" len="med"/>
            </a:ln>
          </p:spPr>
          <p:txBody>
            <a:bodyPr wrap="none" anchor="ctr"/>
            <a:lstStyle/>
            <a:p>
              <a:pPr>
                <a:defRPr/>
              </a:pPr>
              <a:endParaRPr lang="en-US" sz="1600">
                <a:solidFill>
                  <a:srgbClr val="FF0000"/>
                </a:solidFill>
                <a:latin typeface="+mn-lt"/>
                <a:ea typeface="ＭＳ Ｐゴシック" pitchFamily="-112" charset="-128"/>
                <a:cs typeface="ＭＳ Ｐゴシック" pitchFamily="-112" charset="-128"/>
              </a:endParaRPr>
            </a:p>
          </p:txBody>
        </p:sp>
        <p:sp>
          <p:nvSpPr>
            <p:cNvPr id="42025" name="Line 27"/>
            <p:cNvSpPr>
              <a:spLocks noChangeShapeType="1"/>
            </p:cNvSpPr>
            <p:nvPr/>
          </p:nvSpPr>
          <p:spPr bwMode="auto">
            <a:xfrm>
              <a:off x="1981200" y="2743200"/>
              <a:ext cx="838200" cy="76200"/>
            </a:xfrm>
            <a:prstGeom prst="line">
              <a:avLst/>
            </a:prstGeom>
            <a:noFill/>
            <a:ln w="9525">
              <a:solidFill>
                <a:schemeClr val="tx1"/>
              </a:solidFill>
              <a:round/>
              <a:headEnd/>
              <a:tailEnd type="triangle" w="med" len="med"/>
            </a:ln>
          </p:spPr>
          <p:txBody>
            <a:bodyPr wrap="none" anchor="ctr"/>
            <a:lstStyle/>
            <a:p>
              <a:pPr>
                <a:defRPr/>
              </a:pPr>
              <a:endParaRPr lang="en-US" sz="1600">
                <a:solidFill>
                  <a:srgbClr val="FF0000"/>
                </a:solidFill>
                <a:latin typeface="+mn-lt"/>
                <a:ea typeface="ＭＳ Ｐゴシック" pitchFamily="-112" charset="-128"/>
                <a:cs typeface="ＭＳ Ｐゴシック" pitchFamily="-112" charset="-128"/>
              </a:endParaRPr>
            </a:p>
          </p:txBody>
        </p:sp>
        <p:sp>
          <p:nvSpPr>
            <p:cNvPr id="42026" name="Line 28"/>
            <p:cNvSpPr>
              <a:spLocks noChangeShapeType="1"/>
            </p:cNvSpPr>
            <p:nvPr/>
          </p:nvSpPr>
          <p:spPr bwMode="auto">
            <a:xfrm>
              <a:off x="3505200" y="1752600"/>
              <a:ext cx="152400" cy="457200"/>
            </a:xfrm>
            <a:prstGeom prst="line">
              <a:avLst/>
            </a:prstGeom>
            <a:noFill/>
            <a:ln w="9525">
              <a:solidFill>
                <a:schemeClr val="tx1"/>
              </a:solidFill>
              <a:round/>
              <a:headEnd/>
              <a:tailEnd type="triangle" w="med" len="med"/>
            </a:ln>
          </p:spPr>
          <p:txBody>
            <a:bodyPr wrap="none" anchor="ctr"/>
            <a:lstStyle/>
            <a:p>
              <a:pPr>
                <a:defRPr/>
              </a:pPr>
              <a:endParaRPr lang="en-US" sz="1600">
                <a:solidFill>
                  <a:srgbClr val="FF0000"/>
                </a:solidFill>
                <a:latin typeface="+mn-lt"/>
                <a:ea typeface="ＭＳ Ｐゴシック" pitchFamily="-112" charset="-128"/>
                <a:cs typeface="ＭＳ Ｐゴシック" pitchFamily="-112" charset="-128"/>
              </a:endParaRPr>
            </a:p>
          </p:txBody>
        </p:sp>
        <p:sp>
          <p:nvSpPr>
            <p:cNvPr id="42027" name="Line 29"/>
            <p:cNvSpPr>
              <a:spLocks noChangeShapeType="1"/>
            </p:cNvSpPr>
            <p:nvPr/>
          </p:nvSpPr>
          <p:spPr bwMode="auto">
            <a:xfrm>
              <a:off x="2057400" y="914400"/>
              <a:ext cx="990600" cy="1371600"/>
            </a:xfrm>
            <a:prstGeom prst="line">
              <a:avLst/>
            </a:prstGeom>
            <a:noFill/>
            <a:ln w="9525">
              <a:solidFill>
                <a:schemeClr val="tx1"/>
              </a:solidFill>
              <a:round/>
              <a:headEnd/>
              <a:tailEnd type="triangle" w="med" len="med"/>
            </a:ln>
          </p:spPr>
          <p:txBody>
            <a:bodyPr wrap="none" anchor="ctr"/>
            <a:lstStyle/>
            <a:p>
              <a:pPr>
                <a:defRPr/>
              </a:pPr>
              <a:endParaRPr lang="en-US" sz="1600">
                <a:solidFill>
                  <a:srgbClr val="FF0000"/>
                </a:solidFill>
                <a:latin typeface="+mn-lt"/>
                <a:ea typeface="ＭＳ Ｐゴシック" pitchFamily="-112" charset="-128"/>
                <a:cs typeface="ＭＳ Ｐゴシック" pitchFamily="-112" charset="-128"/>
              </a:endParaRPr>
            </a:p>
          </p:txBody>
        </p:sp>
        <p:sp>
          <p:nvSpPr>
            <p:cNvPr id="42028" name="Line 30"/>
            <p:cNvSpPr>
              <a:spLocks noChangeShapeType="1"/>
            </p:cNvSpPr>
            <p:nvPr/>
          </p:nvSpPr>
          <p:spPr bwMode="auto">
            <a:xfrm>
              <a:off x="4267200" y="914400"/>
              <a:ext cx="0" cy="1295400"/>
            </a:xfrm>
            <a:prstGeom prst="line">
              <a:avLst/>
            </a:prstGeom>
            <a:noFill/>
            <a:ln w="9525">
              <a:solidFill>
                <a:schemeClr val="tx1"/>
              </a:solidFill>
              <a:round/>
              <a:headEnd/>
              <a:tailEnd type="triangle" w="med" len="med"/>
            </a:ln>
          </p:spPr>
          <p:txBody>
            <a:bodyPr wrap="none" anchor="ctr"/>
            <a:lstStyle/>
            <a:p>
              <a:pPr>
                <a:defRPr/>
              </a:pPr>
              <a:endParaRPr lang="en-US" sz="1600">
                <a:solidFill>
                  <a:srgbClr val="FF0000"/>
                </a:solidFill>
                <a:latin typeface="+mn-lt"/>
                <a:ea typeface="ＭＳ Ｐゴシック" pitchFamily="-112" charset="-128"/>
                <a:cs typeface="ＭＳ Ｐゴシック" pitchFamily="-112" charset="-128"/>
              </a:endParaRPr>
            </a:p>
          </p:txBody>
        </p:sp>
        <p:sp>
          <p:nvSpPr>
            <p:cNvPr id="29752" name="Line 31"/>
            <p:cNvSpPr>
              <a:spLocks noChangeShapeType="1"/>
            </p:cNvSpPr>
            <p:nvPr/>
          </p:nvSpPr>
          <p:spPr bwMode="auto">
            <a:xfrm flipH="1">
              <a:off x="4953000" y="1676400"/>
              <a:ext cx="3810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sz="1600">
                <a:solidFill>
                  <a:srgbClr val="FF0000"/>
                </a:solidFill>
              </a:endParaRPr>
            </a:p>
          </p:txBody>
        </p:sp>
        <p:sp>
          <p:nvSpPr>
            <p:cNvPr id="29753" name="Line 32"/>
            <p:cNvSpPr>
              <a:spLocks noChangeShapeType="1"/>
            </p:cNvSpPr>
            <p:nvPr/>
          </p:nvSpPr>
          <p:spPr bwMode="auto">
            <a:xfrm flipH="1">
              <a:off x="5943600" y="914400"/>
              <a:ext cx="838200" cy="1295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sz="1600">
                <a:solidFill>
                  <a:srgbClr val="FF0000"/>
                </a:solidFill>
              </a:endParaRPr>
            </a:p>
          </p:txBody>
        </p:sp>
        <p:sp>
          <p:nvSpPr>
            <p:cNvPr id="29754" name="Line 33"/>
            <p:cNvSpPr>
              <a:spLocks noChangeShapeType="1"/>
            </p:cNvSpPr>
            <p:nvPr/>
          </p:nvSpPr>
          <p:spPr bwMode="auto">
            <a:xfrm flipH="1">
              <a:off x="6096000" y="1219200"/>
              <a:ext cx="10668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sz="1600">
                <a:solidFill>
                  <a:srgbClr val="FF0000"/>
                </a:solidFill>
              </a:endParaRPr>
            </a:p>
          </p:txBody>
        </p:sp>
        <p:sp>
          <p:nvSpPr>
            <p:cNvPr id="29755" name="Line 34"/>
            <p:cNvSpPr>
              <a:spLocks noChangeShapeType="1"/>
            </p:cNvSpPr>
            <p:nvPr/>
          </p:nvSpPr>
          <p:spPr bwMode="auto">
            <a:xfrm flipH="1">
              <a:off x="6248400" y="2209800"/>
              <a:ext cx="9144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sz="1600">
                <a:solidFill>
                  <a:srgbClr val="FF0000"/>
                </a:solidFill>
              </a:endParaRPr>
            </a:p>
          </p:txBody>
        </p:sp>
      </p:grpSp>
      <p:grpSp>
        <p:nvGrpSpPr>
          <p:cNvPr id="3" name="Group 39"/>
          <p:cNvGrpSpPr>
            <a:grpSpLocks/>
          </p:cNvGrpSpPr>
          <p:nvPr/>
        </p:nvGrpSpPr>
        <p:grpSpPr bwMode="auto">
          <a:xfrm>
            <a:off x="228600" y="2794000"/>
            <a:ext cx="8686800" cy="2508250"/>
            <a:chOff x="228600" y="3352800"/>
            <a:chExt cx="8686800" cy="3009900"/>
          </a:xfrm>
        </p:grpSpPr>
        <p:sp>
          <p:nvSpPr>
            <p:cNvPr id="16400" name="Rectangle 21" descr="Newsprint"/>
            <p:cNvSpPr>
              <a:spLocks noChangeArrowheads="1"/>
            </p:cNvSpPr>
            <p:nvPr/>
          </p:nvSpPr>
          <p:spPr bwMode="auto">
            <a:xfrm>
              <a:off x="3429000" y="3810000"/>
              <a:ext cx="2057400" cy="609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200">
                  <a:solidFill>
                    <a:srgbClr val="000000"/>
                  </a:solidFill>
                  <a:ea typeface="ＭＳ Ｐゴシック" charset="-128"/>
                  <a:cs typeface="ＭＳ Ｐゴシック" charset="-128"/>
                </a:rPr>
                <a:t>Natural Selection</a:t>
              </a:r>
            </a:p>
          </p:txBody>
        </p:sp>
        <p:sp>
          <p:nvSpPr>
            <p:cNvPr id="16403" name="Rectangle 24" descr="Newsprint"/>
            <p:cNvSpPr>
              <a:spLocks noChangeArrowheads="1"/>
            </p:cNvSpPr>
            <p:nvPr/>
          </p:nvSpPr>
          <p:spPr bwMode="auto">
            <a:xfrm>
              <a:off x="3429000" y="4419600"/>
              <a:ext cx="2057400" cy="609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100">
                  <a:solidFill>
                    <a:srgbClr val="000000"/>
                  </a:solidFill>
                  <a:latin typeface="Gill Sans MT" charset="0"/>
                  <a:ea typeface="ＭＳ Ｐゴシック" charset="0"/>
                  <a:cs typeface="ＭＳ Ｐゴシック" charset="0"/>
                </a:rPr>
                <a:t>Fecundity of Nature</a:t>
              </a:r>
            </a:p>
            <a:p>
              <a:pPr algn="ctr">
                <a:defRPr/>
              </a:pPr>
              <a:r>
                <a:rPr lang="en-US" sz="1100">
                  <a:solidFill>
                    <a:srgbClr val="000000"/>
                  </a:solidFill>
                  <a:latin typeface="Gill Sans MT" charset="0"/>
                  <a:ea typeface="ＭＳ Ｐゴシック" charset="0"/>
                  <a:cs typeface="ＭＳ Ｐゴシック" charset="0"/>
                </a:rPr>
                <a:t>Struggle for Existence</a:t>
              </a:r>
              <a:endParaRPr lang="en-US" sz="2000">
                <a:solidFill>
                  <a:srgbClr val="000000"/>
                </a:solidFill>
                <a:latin typeface="Gill Sans MT" charset="0"/>
                <a:ea typeface="ＭＳ Ｐゴシック" charset="0"/>
                <a:cs typeface="ＭＳ Ｐゴシック" charset="0"/>
              </a:endParaRPr>
            </a:p>
          </p:txBody>
        </p:sp>
        <p:sp>
          <p:nvSpPr>
            <p:cNvPr id="16396" name="Rectangle 17" descr="Newsprint"/>
            <p:cNvSpPr>
              <a:spLocks noChangeArrowheads="1"/>
            </p:cNvSpPr>
            <p:nvPr/>
          </p:nvSpPr>
          <p:spPr bwMode="auto">
            <a:xfrm>
              <a:off x="609600" y="3810000"/>
              <a:ext cx="1828800" cy="4572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200">
                  <a:solidFill>
                    <a:srgbClr val="000000"/>
                  </a:solidFill>
                  <a:ea typeface="ＭＳ Ｐゴシック" charset="-128"/>
                  <a:cs typeface="ＭＳ Ｐゴシック" charset="-128"/>
                </a:rPr>
                <a:t>Mutability of Species</a:t>
              </a:r>
            </a:p>
            <a:p>
              <a:pPr algn="ctr">
                <a:defRPr/>
              </a:pPr>
              <a:r>
                <a:rPr lang="en-US" sz="900">
                  <a:solidFill>
                    <a:srgbClr val="000000"/>
                  </a:solidFill>
                  <a:ea typeface="ＭＳ Ｐゴシック" charset="-128"/>
                  <a:cs typeface="ＭＳ Ｐゴシック" charset="-128"/>
                </a:rPr>
                <a:t>Vestigial features</a:t>
              </a:r>
            </a:p>
          </p:txBody>
        </p:sp>
        <p:sp>
          <p:nvSpPr>
            <p:cNvPr id="16397" name="Rectangle 18" descr="Newsprint"/>
            <p:cNvSpPr>
              <a:spLocks noChangeArrowheads="1"/>
            </p:cNvSpPr>
            <p:nvPr/>
          </p:nvSpPr>
          <p:spPr bwMode="auto">
            <a:xfrm>
              <a:off x="228600" y="4724400"/>
              <a:ext cx="2743200" cy="609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200">
                  <a:solidFill>
                    <a:srgbClr val="000000"/>
                  </a:solidFill>
                  <a:ea typeface="ＭＳ Ｐゴシック" charset="-128"/>
                  <a:cs typeface="ＭＳ Ｐゴシック" charset="-128"/>
                </a:rPr>
                <a:t>Non-Progressive </a:t>
              </a:r>
            </a:p>
            <a:p>
              <a:pPr algn="ctr">
                <a:defRPr/>
              </a:pPr>
              <a:r>
                <a:rPr lang="en-US" sz="1200">
                  <a:solidFill>
                    <a:srgbClr val="000000"/>
                  </a:solidFill>
                  <a:ea typeface="ＭＳ Ｐゴシック" charset="-128"/>
                  <a:cs typeface="ＭＳ Ｐゴシック" charset="-128"/>
                </a:rPr>
                <a:t>Branching Evolution</a:t>
              </a:r>
            </a:p>
          </p:txBody>
        </p:sp>
        <p:sp>
          <p:nvSpPr>
            <p:cNvPr id="16402" name="Rectangle 23" descr="Newsprint"/>
            <p:cNvSpPr>
              <a:spLocks noChangeArrowheads="1"/>
            </p:cNvSpPr>
            <p:nvPr/>
          </p:nvSpPr>
          <p:spPr bwMode="auto">
            <a:xfrm>
              <a:off x="3429000" y="5029200"/>
              <a:ext cx="2057400" cy="609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100">
                  <a:solidFill>
                    <a:srgbClr val="000000"/>
                  </a:solidFill>
                  <a:latin typeface="Gill Sans MT" charset="0"/>
                  <a:ea typeface="ＭＳ Ｐゴシック" charset="0"/>
                  <a:cs typeface="ＭＳ Ｐゴシック" charset="0"/>
                </a:rPr>
                <a:t>Variation</a:t>
              </a:r>
            </a:p>
            <a:p>
              <a:pPr algn="ctr">
                <a:defRPr/>
              </a:pPr>
              <a:r>
                <a:rPr lang="en-US" sz="1100">
                  <a:solidFill>
                    <a:srgbClr val="000000"/>
                  </a:solidFill>
                  <a:latin typeface="Gill Sans MT" charset="0"/>
                  <a:ea typeface="ＭＳ Ｐゴシック" charset="0"/>
                  <a:cs typeface="ＭＳ Ｐゴシック" charset="0"/>
                </a:rPr>
                <a:t>Reproduction</a:t>
              </a:r>
            </a:p>
            <a:p>
              <a:pPr algn="ctr">
                <a:defRPr/>
              </a:pPr>
              <a:r>
                <a:rPr lang="en-US" sz="1100">
                  <a:solidFill>
                    <a:srgbClr val="000000"/>
                  </a:solidFill>
                  <a:latin typeface="Gill Sans MT" charset="0"/>
                  <a:ea typeface="ＭＳ Ｐゴシック" charset="0"/>
                  <a:cs typeface="ＭＳ Ｐゴシック" charset="0"/>
                </a:rPr>
                <a:t>Selection</a:t>
              </a:r>
              <a:endParaRPr lang="en-US" sz="2000">
                <a:solidFill>
                  <a:srgbClr val="000000"/>
                </a:solidFill>
                <a:latin typeface="Gill Sans MT" charset="0"/>
                <a:ea typeface="ＭＳ Ｐゴシック" charset="0"/>
                <a:cs typeface="ＭＳ Ｐゴシック" charset="0"/>
              </a:endParaRPr>
            </a:p>
          </p:txBody>
        </p:sp>
        <p:sp>
          <p:nvSpPr>
            <p:cNvPr id="16413" name="Rectangle 35" descr="Newsprint"/>
            <p:cNvSpPr>
              <a:spLocks noChangeArrowheads="1"/>
            </p:cNvSpPr>
            <p:nvPr/>
          </p:nvSpPr>
          <p:spPr bwMode="auto">
            <a:xfrm>
              <a:off x="3429000" y="5638800"/>
              <a:ext cx="2057400" cy="6096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200">
                  <a:solidFill>
                    <a:srgbClr val="000000"/>
                  </a:solidFill>
                  <a:ea typeface="ＭＳ Ｐゴシック" charset="-128"/>
                  <a:cs typeface="ＭＳ Ｐゴシック" charset="-128"/>
                </a:rPr>
                <a:t>Sexual Selection</a:t>
              </a:r>
            </a:p>
          </p:txBody>
        </p:sp>
        <p:sp>
          <p:nvSpPr>
            <p:cNvPr id="16414" name="Rectangle 36" descr="Newsprint"/>
            <p:cNvSpPr>
              <a:spLocks noChangeArrowheads="1"/>
            </p:cNvSpPr>
            <p:nvPr/>
          </p:nvSpPr>
          <p:spPr bwMode="auto">
            <a:xfrm>
              <a:off x="228600" y="5334000"/>
              <a:ext cx="2743200" cy="10287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050" dirty="0">
                  <a:solidFill>
                    <a:srgbClr val="000000"/>
                  </a:solidFill>
                  <a:latin typeface="Gill Sans MT" charset="0"/>
                  <a:ea typeface="ＭＳ Ｐゴシック" charset="0"/>
                  <a:cs typeface="ＭＳ Ｐゴシック" charset="0"/>
                </a:rPr>
                <a:t>Principle of divergence</a:t>
              </a:r>
            </a:p>
            <a:p>
              <a:pPr algn="ctr">
                <a:defRPr/>
              </a:pPr>
              <a:r>
                <a:rPr lang="en-US" sz="1050" dirty="0">
                  <a:solidFill>
                    <a:srgbClr val="000000"/>
                  </a:solidFill>
                  <a:latin typeface="Gill Sans MT" charset="0"/>
                  <a:ea typeface="ＭＳ Ｐゴシック" charset="0"/>
                  <a:cs typeface="ＭＳ Ｐゴシック" charset="0"/>
                </a:rPr>
                <a:t>Taxonomy as Genealogy</a:t>
              </a:r>
            </a:p>
            <a:p>
              <a:pPr algn="ctr">
                <a:defRPr/>
              </a:pPr>
              <a:r>
                <a:rPr lang="en-US" sz="1050" dirty="0">
                  <a:solidFill>
                    <a:srgbClr val="000000"/>
                  </a:solidFill>
                  <a:latin typeface="Gill Sans MT" charset="0"/>
                  <a:ea typeface="ＭＳ Ｐゴシック" charset="0"/>
                  <a:cs typeface="ＭＳ Ｐゴシック" charset="0"/>
                </a:rPr>
                <a:t>Tree of Life: Common Descent</a:t>
              </a:r>
            </a:p>
            <a:p>
              <a:pPr algn="ctr">
                <a:defRPr/>
              </a:pPr>
              <a:r>
                <a:rPr lang="en-US" sz="1050" dirty="0">
                  <a:solidFill>
                    <a:srgbClr val="000000"/>
                  </a:solidFill>
                  <a:latin typeface="Gill Sans MT" charset="0"/>
                  <a:ea typeface="ＭＳ Ｐゴシック" charset="0"/>
                  <a:cs typeface="ＭＳ Ｐゴシック" charset="0"/>
                </a:rPr>
                <a:t>Homology equals similarity </a:t>
              </a:r>
            </a:p>
            <a:p>
              <a:pPr algn="ctr">
                <a:defRPr/>
              </a:pPr>
              <a:r>
                <a:rPr lang="en-US" sz="1050" dirty="0">
                  <a:solidFill>
                    <a:srgbClr val="000000"/>
                  </a:solidFill>
                  <a:latin typeface="Gill Sans MT" charset="0"/>
                  <a:ea typeface="ＭＳ Ｐゴシック" charset="0"/>
                  <a:cs typeface="ＭＳ Ｐゴシック" charset="0"/>
                </a:rPr>
                <a:t>from common ancestry</a:t>
              </a:r>
              <a:endParaRPr lang="en-US" sz="1600" dirty="0">
                <a:solidFill>
                  <a:srgbClr val="000000"/>
                </a:solidFill>
                <a:latin typeface="Gill Sans MT" charset="0"/>
                <a:ea typeface="ＭＳ Ｐゴシック" charset="0"/>
                <a:cs typeface="ＭＳ Ｐゴシック" charset="0"/>
              </a:endParaRPr>
            </a:p>
          </p:txBody>
        </p:sp>
        <p:sp>
          <p:nvSpPr>
            <p:cNvPr id="29709" name="Line 40"/>
            <p:cNvSpPr>
              <a:spLocks noChangeShapeType="1"/>
            </p:cNvSpPr>
            <p:nvPr/>
          </p:nvSpPr>
          <p:spPr bwMode="auto">
            <a:xfrm flipH="1">
              <a:off x="2438400" y="3429000"/>
              <a:ext cx="609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00"/>
            </a:p>
          </p:txBody>
        </p:sp>
        <p:sp>
          <p:nvSpPr>
            <p:cNvPr id="29710" name="Line 41" descr="Newsprint"/>
            <p:cNvSpPr>
              <a:spLocks noChangeShapeType="1"/>
            </p:cNvSpPr>
            <p:nvPr/>
          </p:nvSpPr>
          <p:spPr bwMode="auto">
            <a:xfrm flipH="1">
              <a:off x="2514600" y="3581400"/>
              <a:ext cx="68580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GB" sz="1600"/>
            </a:p>
          </p:txBody>
        </p:sp>
        <p:sp>
          <p:nvSpPr>
            <p:cNvPr id="42038" name="Line 42" descr="Newsprint"/>
            <p:cNvSpPr>
              <a:spLocks noChangeShapeType="1"/>
            </p:cNvSpPr>
            <p:nvPr/>
          </p:nvSpPr>
          <p:spPr bwMode="auto">
            <a:xfrm flipH="1">
              <a:off x="4618038" y="3657600"/>
              <a:ext cx="46037" cy="152400"/>
            </a:xfrm>
            <a:prstGeom prst="line">
              <a:avLst/>
            </a:prstGeom>
            <a:noFill/>
            <a:ln w="9525">
              <a:solidFill>
                <a:schemeClr val="tx1"/>
              </a:solidFill>
              <a:round/>
              <a:headEnd/>
              <a:tailEnd/>
            </a:ln>
          </p:spPr>
          <p:txBody>
            <a:bodyPr wrap="none" anchor="ctr"/>
            <a:lstStyle/>
            <a:p>
              <a:pPr>
                <a:defRPr/>
              </a:pPr>
              <a:endParaRPr lang="en-US" sz="1600">
                <a:latin typeface="+mn-lt"/>
                <a:ea typeface="ＭＳ Ｐゴシック" pitchFamily="-112" charset="-128"/>
                <a:cs typeface="ＭＳ Ｐゴシック" pitchFamily="-112" charset="-128"/>
              </a:endParaRPr>
            </a:p>
          </p:txBody>
        </p:sp>
        <p:sp>
          <p:nvSpPr>
            <p:cNvPr id="42039" name="Line 43"/>
            <p:cNvSpPr>
              <a:spLocks noChangeShapeType="1"/>
            </p:cNvSpPr>
            <p:nvPr/>
          </p:nvSpPr>
          <p:spPr bwMode="auto">
            <a:xfrm>
              <a:off x="6248400" y="3352800"/>
              <a:ext cx="914400" cy="457200"/>
            </a:xfrm>
            <a:prstGeom prst="line">
              <a:avLst/>
            </a:prstGeom>
            <a:noFill/>
            <a:ln w="9525">
              <a:solidFill>
                <a:schemeClr val="tx1"/>
              </a:solidFill>
              <a:round/>
              <a:headEnd/>
              <a:tailEnd/>
            </a:ln>
          </p:spPr>
          <p:txBody>
            <a:bodyPr wrap="none" anchor="ctr"/>
            <a:lstStyle/>
            <a:p>
              <a:pPr>
                <a:defRPr/>
              </a:pPr>
              <a:endParaRPr lang="en-US" sz="1600">
                <a:latin typeface="+mn-lt"/>
                <a:ea typeface="ＭＳ Ｐゴシック" pitchFamily="-112" charset="-128"/>
                <a:cs typeface="ＭＳ Ｐゴシック" pitchFamily="-112" charset="-128"/>
              </a:endParaRPr>
            </a:p>
          </p:txBody>
        </p:sp>
        <p:sp>
          <p:nvSpPr>
            <p:cNvPr id="42040" name="Line 44"/>
            <p:cNvSpPr>
              <a:spLocks noChangeShapeType="1"/>
            </p:cNvSpPr>
            <p:nvPr/>
          </p:nvSpPr>
          <p:spPr bwMode="auto">
            <a:xfrm>
              <a:off x="6019800" y="3505200"/>
              <a:ext cx="990600" cy="1066800"/>
            </a:xfrm>
            <a:prstGeom prst="line">
              <a:avLst/>
            </a:prstGeom>
            <a:noFill/>
            <a:ln w="9525">
              <a:solidFill>
                <a:schemeClr val="tx1"/>
              </a:solidFill>
              <a:round/>
              <a:headEnd/>
              <a:tailEnd/>
            </a:ln>
          </p:spPr>
          <p:txBody>
            <a:bodyPr wrap="none" anchor="ctr"/>
            <a:lstStyle/>
            <a:p>
              <a:pPr>
                <a:defRPr/>
              </a:pPr>
              <a:endParaRPr lang="en-US" sz="1600">
                <a:latin typeface="+mn-lt"/>
                <a:ea typeface="ＭＳ Ｐゴシック" pitchFamily="-112" charset="-128"/>
                <a:cs typeface="ＭＳ Ｐゴシック" pitchFamily="-112" charset="-128"/>
              </a:endParaRPr>
            </a:p>
          </p:txBody>
        </p:sp>
        <p:sp>
          <p:nvSpPr>
            <p:cNvPr id="42041" name="Line 45" descr="Newsprint"/>
            <p:cNvSpPr>
              <a:spLocks noChangeShapeType="1"/>
            </p:cNvSpPr>
            <p:nvPr/>
          </p:nvSpPr>
          <p:spPr bwMode="auto">
            <a:xfrm>
              <a:off x="5867400" y="3657600"/>
              <a:ext cx="762000" cy="1600200"/>
            </a:xfrm>
            <a:prstGeom prst="line">
              <a:avLst/>
            </a:prstGeom>
            <a:noFill/>
            <a:ln w="9525">
              <a:solidFill>
                <a:schemeClr val="tx1"/>
              </a:solidFill>
              <a:round/>
              <a:headEnd/>
              <a:tailEnd/>
            </a:ln>
          </p:spPr>
          <p:txBody>
            <a:bodyPr wrap="none" anchor="ctr"/>
            <a:lstStyle/>
            <a:p>
              <a:pPr>
                <a:defRPr/>
              </a:pPr>
              <a:endParaRPr lang="en-US" sz="1600">
                <a:latin typeface="+mn-lt"/>
                <a:ea typeface="ＭＳ Ｐゴシック" pitchFamily="-112" charset="-128"/>
                <a:cs typeface="ＭＳ Ｐゴシック" pitchFamily="-112" charset="-128"/>
              </a:endParaRPr>
            </a:p>
          </p:txBody>
        </p:sp>
        <p:sp>
          <p:nvSpPr>
            <p:cNvPr id="42042" name="Line 46" descr="Newsprint"/>
            <p:cNvSpPr>
              <a:spLocks noChangeShapeType="1"/>
            </p:cNvSpPr>
            <p:nvPr/>
          </p:nvSpPr>
          <p:spPr bwMode="auto">
            <a:xfrm>
              <a:off x="5486400" y="3657600"/>
              <a:ext cx="609600" cy="2438400"/>
            </a:xfrm>
            <a:prstGeom prst="line">
              <a:avLst/>
            </a:prstGeom>
            <a:noFill/>
            <a:ln w="9525">
              <a:solidFill>
                <a:schemeClr val="tx1"/>
              </a:solidFill>
              <a:round/>
              <a:headEnd/>
              <a:tailEnd/>
            </a:ln>
          </p:spPr>
          <p:txBody>
            <a:bodyPr wrap="none" anchor="ctr"/>
            <a:lstStyle/>
            <a:p>
              <a:pPr>
                <a:defRPr/>
              </a:pPr>
              <a:endParaRPr lang="en-US" sz="1600">
                <a:latin typeface="+mn-lt"/>
                <a:ea typeface="ＭＳ Ｐゴシック" pitchFamily="-112" charset="-128"/>
                <a:cs typeface="ＭＳ Ｐゴシック" pitchFamily="-112" charset="-128"/>
              </a:endParaRPr>
            </a:p>
          </p:txBody>
        </p:sp>
        <p:sp>
          <p:nvSpPr>
            <p:cNvPr id="16398" name="Rectangle 19" descr="Newsprint"/>
            <p:cNvSpPr>
              <a:spLocks noChangeArrowheads="1"/>
            </p:cNvSpPr>
            <p:nvPr/>
          </p:nvSpPr>
          <p:spPr bwMode="auto">
            <a:xfrm>
              <a:off x="6248400" y="4991100"/>
              <a:ext cx="2362200" cy="6858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200">
                  <a:solidFill>
                    <a:srgbClr val="000000"/>
                  </a:solidFill>
                  <a:latin typeface="Gill Sans MT" charset="0"/>
                  <a:ea typeface="ＭＳ Ｐゴシック" charset="0"/>
                  <a:cs typeface="ＭＳ Ｐゴシック" charset="0"/>
                </a:rPr>
                <a:t>Evolutionary Gradualism</a:t>
              </a:r>
            </a:p>
            <a:p>
              <a:pPr algn="ctr">
                <a:defRPr/>
              </a:pPr>
              <a:r>
                <a:rPr lang="en-US" sz="900">
                  <a:solidFill>
                    <a:srgbClr val="000000"/>
                  </a:solidFill>
                  <a:latin typeface="Gill Sans MT" charset="0"/>
                  <a:ea typeface="ＭＳ Ｐゴシック" charset="0"/>
                  <a:cs typeface="ＭＳ Ｐゴシック" charset="0"/>
                </a:rPr>
                <a:t>Evolution of complex organs</a:t>
              </a:r>
            </a:p>
            <a:p>
              <a:pPr algn="ctr">
                <a:defRPr/>
              </a:pPr>
              <a:r>
                <a:rPr lang="en-US" sz="900">
                  <a:solidFill>
                    <a:srgbClr val="000000"/>
                  </a:solidFill>
                  <a:latin typeface="Gill Sans MT" charset="0"/>
                  <a:ea typeface="ＭＳ Ｐゴシック" charset="0"/>
                  <a:cs typeface="ＭＳ Ｐゴシック" charset="0"/>
                </a:rPr>
                <a:t>Nature rich in variety, poor in innovation</a:t>
              </a:r>
              <a:endParaRPr lang="en-US" sz="1400">
                <a:solidFill>
                  <a:srgbClr val="000000"/>
                </a:solidFill>
                <a:latin typeface="Gill Sans MT" charset="0"/>
                <a:ea typeface="ＭＳ Ｐゴシック" charset="0"/>
                <a:cs typeface="ＭＳ Ｐゴシック" charset="0"/>
              </a:endParaRPr>
            </a:p>
          </p:txBody>
        </p:sp>
        <p:sp>
          <p:nvSpPr>
            <p:cNvPr id="16399" name="Rectangle 20" descr="Newsprint"/>
            <p:cNvSpPr>
              <a:spLocks noChangeArrowheads="1"/>
            </p:cNvSpPr>
            <p:nvPr/>
          </p:nvSpPr>
          <p:spPr bwMode="auto">
            <a:xfrm>
              <a:off x="7162800" y="3543300"/>
              <a:ext cx="1752600"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200">
                  <a:solidFill>
                    <a:srgbClr val="000000"/>
                  </a:solidFill>
                  <a:latin typeface="Gill Sans MT" charset="0"/>
                  <a:ea typeface="ＭＳ Ｐゴシック" charset="0"/>
                  <a:cs typeface="ＭＳ Ｐゴシック" charset="0"/>
                </a:rPr>
                <a:t>Population Thinking</a:t>
              </a:r>
            </a:p>
            <a:p>
              <a:pPr algn="ctr">
                <a:defRPr/>
              </a:pPr>
              <a:r>
                <a:rPr lang="en-US" sz="900">
                  <a:solidFill>
                    <a:srgbClr val="000000"/>
                  </a:solidFill>
                  <a:latin typeface="Gill Sans MT" charset="0"/>
                  <a:ea typeface="ＭＳ Ｐゴシック" charset="0"/>
                  <a:cs typeface="ＭＳ Ｐゴシック" charset="0"/>
                </a:rPr>
                <a:t>Blurred boundaries </a:t>
              </a:r>
            </a:p>
            <a:p>
              <a:pPr algn="ctr">
                <a:defRPr/>
              </a:pPr>
              <a:r>
                <a:rPr lang="en-US" sz="900">
                  <a:solidFill>
                    <a:srgbClr val="000000"/>
                  </a:solidFill>
                  <a:latin typeface="Gill Sans MT" charset="0"/>
                  <a:ea typeface="ＭＳ Ｐゴシック" charset="0"/>
                  <a:cs typeface="ＭＳ Ｐゴシック" charset="0"/>
                </a:rPr>
                <a:t>between species and varieties</a:t>
              </a:r>
              <a:endParaRPr lang="en-US" sz="1400">
                <a:solidFill>
                  <a:srgbClr val="000000"/>
                </a:solidFill>
                <a:latin typeface="Gill Sans MT" charset="0"/>
                <a:ea typeface="ＭＳ Ｐゴシック" charset="0"/>
                <a:cs typeface="ＭＳ Ｐゴシック" charset="0"/>
              </a:endParaRPr>
            </a:p>
          </p:txBody>
        </p:sp>
        <p:sp>
          <p:nvSpPr>
            <p:cNvPr id="16401" name="Rectangle 22" descr="Newsprint"/>
            <p:cNvSpPr>
              <a:spLocks noChangeArrowheads="1"/>
            </p:cNvSpPr>
            <p:nvPr/>
          </p:nvSpPr>
          <p:spPr bwMode="auto">
            <a:xfrm>
              <a:off x="5943600" y="5829300"/>
              <a:ext cx="1600200"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200">
                  <a:solidFill>
                    <a:srgbClr val="000000"/>
                  </a:solidFill>
                  <a:latin typeface="Gill Sans MT" charset="0"/>
                  <a:ea typeface="ＭＳ Ｐゴシック" charset="0"/>
                  <a:cs typeface="ＭＳ Ｐゴシック" charset="0"/>
                </a:rPr>
                <a:t>Extinction</a:t>
              </a:r>
            </a:p>
            <a:p>
              <a:pPr algn="ctr">
                <a:defRPr/>
              </a:pPr>
              <a:r>
                <a:rPr lang="en-US" sz="900">
                  <a:solidFill>
                    <a:srgbClr val="000000"/>
                  </a:solidFill>
                  <a:latin typeface="Gill Sans MT" charset="0"/>
                  <a:ea typeface="ＭＳ Ｐゴシック" charset="0"/>
                  <a:cs typeface="ＭＳ Ｐゴシック" charset="0"/>
                </a:rPr>
                <a:t>Imperfection of fossil record</a:t>
              </a:r>
              <a:endParaRPr lang="en-US" sz="1400">
                <a:solidFill>
                  <a:srgbClr val="000000"/>
                </a:solidFill>
                <a:latin typeface="Gill Sans MT" charset="0"/>
                <a:ea typeface="ＭＳ Ｐゴシック" charset="0"/>
                <a:cs typeface="ＭＳ Ｐゴシック" charset="0"/>
              </a:endParaRPr>
            </a:p>
          </p:txBody>
        </p:sp>
        <p:sp>
          <p:nvSpPr>
            <p:cNvPr id="16415" name="Rectangle 39" descr="Newsprint"/>
            <p:cNvSpPr>
              <a:spLocks noChangeArrowheads="1"/>
            </p:cNvSpPr>
            <p:nvPr/>
          </p:nvSpPr>
          <p:spPr bwMode="auto">
            <a:xfrm>
              <a:off x="7010400" y="4305300"/>
              <a:ext cx="1905000" cy="5334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lgn="ctr">
                <a:defRPr/>
              </a:pPr>
              <a:r>
                <a:rPr lang="en-US" sz="1200">
                  <a:solidFill>
                    <a:srgbClr val="000000"/>
                  </a:solidFill>
                  <a:latin typeface="Gill Sans MT" charset="0"/>
                  <a:ea typeface="ＭＳ Ｐゴシック" charset="0"/>
                  <a:cs typeface="ＭＳ Ｐゴシック" charset="0"/>
                </a:rPr>
                <a:t>Biogeography</a:t>
              </a:r>
            </a:p>
            <a:p>
              <a:pPr algn="ctr">
                <a:defRPr/>
              </a:pPr>
              <a:r>
                <a:rPr lang="en-US" sz="900">
                  <a:solidFill>
                    <a:srgbClr val="000000"/>
                  </a:solidFill>
                  <a:latin typeface="Gill Sans MT" charset="0"/>
                  <a:ea typeface="ＭＳ Ｐゴシック" charset="0"/>
                  <a:cs typeface="ＭＳ Ｐゴシック" charset="0"/>
                </a:rPr>
                <a:t>Geography reflects genealogy</a:t>
              </a:r>
            </a:p>
            <a:p>
              <a:pPr algn="ctr">
                <a:defRPr/>
              </a:pPr>
              <a:r>
                <a:rPr lang="en-US" sz="900">
                  <a:solidFill>
                    <a:srgbClr val="000000"/>
                  </a:solidFill>
                  <a:latin typeface="Gill Sans MT" charset="0"/>
                  <a:ea typeface="ＭＳ Ｐゴシック" charset="0"/>
                  <a:cs typeface="ＭＳ Ｐゴシック" charset="0"/>
                </a:rPr>
                <a:t>Dispersal and Adaptive Radiation</a:t>
              </a:r>
              <a:endParaRPr lang="en-US" sz="1400">
                <a:solidFill>
                  <a:srgbClr val="000000"/>
                </a:solidFill>
                <a:latin typeface="Gill Sans MT" charset="0"/>
                <a:ea typeface="ＭＳ Ｐゴシック" charset="0"/>
                <a:cs typeface="ＭＳ Ｐゴシック" charset="0"/>
              </a:endParaRPr>
            </a:p>
          </p:txBody>
        </p:sp>
      </p:grpSp>
    </p:spTree>
    <p:extLst>
      <p:ext uri="{BB962C8B-B14F-4D97-AF65-F5344CB8AC3E}">
        <p14:creationId xmlns:p14="http://schemas.microsoft.com/office/powerpoint/2010/main" val="395915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Darwin's Influence on Modern Thought</a:t>
            </a:r>
          </a:p>
        </p:txBody>
      </p:sp>
      <p:sp>
        <p:nvSpPr>
          <p:cNvPr id="7" name="Content Placeholder 6"/>
          <p:cNvSpPr>
            <a:spLocks noGrp="1"/>
          </p:cNvSpPr>
          <p:nvPr>
            <p:ph sz="quarter" idx="1"/>
          </p:nvPr>
        </p:nvSpPr>
        <p:spPr>
          <a:xfrm>
            <a:off x="457199" y="1016000"/>
            <a:ext cx="4622638" cy="4114800"/>
          </a:xfrm>
        </p:spPr>
        <p:txBody>
          <a:bodyPr>
            <a:normAutofit fontScale="70000" lnSpcReduction="20000"/>
          </a:bodyPr>
          <a:lstStyle/>
          <a:p>
            <a:r>
              <a:rPr lang="en-US" dirty="0" smtClean="0"/>
              <a:t>notion </a:t>
            </a:r>
            <a:r>
              <a:rPr lang="en-US" dirty="0"/>
              <a:t>of </a:t>
            </a:r>
            <a:r>
              <a:rPr lang="en-US" b="1" dirty="0"/>
              <a:t>branching </a:t>
            </a:r>
            <a:r>
              <a:rPr lang="en-US" b="1" dirty="0" smtClean="0"/>
              <a:t>evolution</a:t>
            </a:r>
            <a:endParaRPr lang="en-US" dirty="0" smtClean="0"/>
          </a:p>
          <a:p>
            <a:pPr lvl="1"/>
            <a:r>
              <a:rPr lang="en-US" dirty="0" smtClean="0"/>
              <a:t>common </a:t>
            </a:r>
            <a:r>
              <a:rPr lang="en-US" dirty="0"/>
              <a:t>descent of all </a:t>
            </a:r>
            <a:r>
              <a:rPr lang="en-US" dirty="0" smtClean="0"/>
              <a:t>living </a:t>
            </a:r>
            <a:r>
              <a:rPr lang="en-US" dirty="0"/>
              <a:t>things </a:t>
            </a:r>
            <a:r>
              <a:rPr lang="en-US" dirty="0" smtClean="0"/>
              <a:t>from </a:t>
            </a:r>
            <a:r>
              <a:rPr lang="en-US" dirty="0"/>
              <a:t>a single </a:t>
            </a:r>
            <a:r>
              <a:rPr lang="en-US" dirty="0" smtClean="0"/>
              <a:t>origin </a:t>
            </a:r>
            <a:endParaRPr lang="en-US" dirty="0"/>
          </a:p>
          <a:p>
            <a:r>
              <a:rPr lang="en-US" dirty="0" smtClean="0"/>
              <a:t>the mechanism </a:t>
            </a:r>
            <a:r>
              <a:rPr lang="en-US" dirty="0"/>
              <a:t>of evolution is (largely) </a:t>
            </a:r>
            <a:r>
              <a:rPr lang="en-US" b="1" dirty="0"/>
              <a:t>natural </a:t>
            </a:r>
            <a:r>
              <a:rPr lang="en-US" b="1" dirty="0" smtClean="0"/>
              <a:t>selection</a:t>
            </a:r>
            <a:endParaRPr lang="en-US" b="1" dirty="0"/>
          </a:p>
          <a:p>
            <a:r>
              <a:rPr lang="en-US" dirty="0"/>
              <a:t>evolution </a:t>
            </a:r>
            <a:r>
              <a:rPr lang="en-US" dirty="0" smtClean="0"/>
              <a:t>is gradual</a:t>
            </a:r>
          </a:p>
          <a:p>
            <a:pPr lvl="1"/>
            <a:r>
              <a:rPr lang="en-US" dirty="0" smtClean="0"/>
              <a:t>no </a:t>
            </a:r>
            <a:r>
              <a:rPr lang="en-US" dirty="0"/>
              <a:t>major </a:t>
            </a:r>
            <a:r>
              <a:rPr lang="en-US" dirty="0" smtClean="0"/>
              <a:t>discontinuities</a:t>
            </a:r>
            <a:endParaRPr lang="en-US" dirty="0"/>
          </a:p>
          <a:p>
            <a:r>
              <a:rPr lang="en-US" dirty="0"/>
              <a:t>evolutionary biology, by contrast with physics and chemistry, is a </a:t>
            </a:r>
            <a:r>
              <a:rPr lang="en-US" b="1" dirty="0"/>
              <a:t>historical science </a:t>
            </a:r>
          </a:p>
          <a:p>
            <a:pPr lvl="1"/>
            <a:r>
              <a:rPr lang="en-US" dirty="0" smtClean="0"/>
              <a:t>evolutionary biologists tries </a:t>
            </a:r>
            <a:r>
              <a:rPr lang="en-US" dirty="0"/>
              <a:t>to explain events/processes that have already taken </a:t>
            </a:r>
            <a:r>
              <a:rPr lang="en-US" dirty="0" smtClean="0"/>
              <a:t>place</a:t>
            </a:r>
          </a:p>
          <a:p>
            <a:r>
              <a:rPr lang="en-US" dirty="0"/>
              <a:t>feeds on variation and randomness</a:t>
            </a:r>
          </a:p>
          <a:p>
            <a:r>
              <a:rPr lang="en-US" b="1" dirty="0"/>
              <a:t>banishing typology </a:t>
            </a:r>
            <a:r>
              <a:rPr lang="en-US" b="1" dirty="0" smtClean="0"/>
              <a:t>and determinism</a:t>
            </a:r>
            <a:endParaRPr lang="en-US" b="1" dirty="0"/>
          </a:p>
        </p:txBody>
      </p:sp>
      <p:pic>
        <p:nvPicPr>
          <p:cNvPr id="6" name="Picture 5"/>
          <p:cNvPicPr>
            <a:picLocks noChangeAspect="1"/>
          </p:cNvPicPr>
          <p:nvPr/>
        </p:nvPicPr>
        <p:blipFill>
          <a:blip r:embed="rId2"/>
          <a:stretch>
            <a:fillRect/>
          </a:stretch>
        </p:blipFill>
        <p:spPr>
          <a:xfrm>
            <a:off x="5992329" y="1223359"/>
            <a:ext cx="2297685" cy="1968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p:cNvSpPr/>
          <p:nvPr/>
        </p:nvSpPr>
        <p:spPr>
          <a:xfrm>
            <a:off x="5577830" y="3901820"/>
            <a:ext cx="3093557" cy="707858"/>
          </a:xfrm>
          <a:prstGeom prst="rect">
            <a:avLst/>
          </a:prstGeom>
        </p:spPr>
        <p:txBody>
          <a:bodyPr wrap="none" lIns="91411" tIns="45706" rIns="91411" bIns="45706">
            <a:spAutoFit/>
          </a:bodyPr>
          <a:lstStyle/>
          <a:p>
            <a:pPr algn="ctr"/>
            <a:r>
              <a:rPr lang="en-US" sz="2000" dirty="0"/>
              <a:t>Ernst </a:t>
            </a:r>
            <a:r>
              <a:rPr lang="en-US" sz="2000" dirty="0" err="1"/>
              <a:t>Mayr</a:t>
            </a:r>
            <a:endParaRPr lang="en-US" sz="2000" dirty="0"/>
          </a:p>
          <a:p>
            <a:pPr algn="ctr"/>
            <a:r>
              <a:rPr lang="en-US" sz="2000" dirty="0"/>
              <a:t>Jul 5, 1904 – Feb 3, 2005</a:t>
            </a:r>
          </a:p>
        </p:txBody>
      </p:sp>
    </p:spTree>
    <p:extLst>
      <p:ext uri="{BB962C8B-B14F-4D97-AF65-F5344CB8AC3E}">
        <p14:creationId xmlns:p14="http://schemas.microsoft.com/office/powerpoint/2010/main" val="170675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8E1993-47D0-653A-A72B-EAC6B7E9630C}"/>
              </a:ext>
            </a:extLst>
          </p:cNvPr>
          <p:cNvSpPr>
            <a:spLocks noGrp="1"/>
          </p:cNvSpPr>
          <p:nvPr>
            <p:ph type="title"/>
          </p:nvPr>
        </p:nvSpPr>
        <p:spPr/>
        <p:txBody>
          <a:bodyPr/>
          <a:lstStyle/>
          <a:p>
            <a:r>
              <a:rPr lang="en-GB" dirty="0"/>
              <a:t>Darwin redefines homology</a:t>
            </a:r>
          </a:p>
        </p:txBody>
      </p:sp>
      <p:sp>
        <p:nvSpPr>
          <p:cNvPr id="3" name="Content Placeholder 2">
            <a:extLst>
              <a:ext uri="{FF2B5EF4-FFF2-40B4-BE49-F238E27FC236}">
                <a16:creationId xmlns="" xmlns:a16="http://schemas.microsoft.com/office/drawing/2014/main" id="{DF207D6F-286B-875C-F511-DEB43EF7B383}"/>
              </a:ext>
            </a:extLst>
          </p:cNvPr>
          <p:cNvSpPr>
            <a:spLocks noGrp="1"/>
          </p:cNvSpPr>
          <p:nvPr>
            <p:ph sz="quarter" idx="1"/>
          </p:nvPr>
        </p:nvSpPr>
        <p:spPr>
          <a:xfrm>
            <a:off x="457206" y="1016000"/>
            <a:ext cx="3570129" cy="4114800"/>
          </a:xfrm>
        </p:spPr>
        <p:txBody>
          <a:bodyPr/>
          <a:lstStyle/>
          <a:p>
            <a:r>
              <a:rPr lang="en-GB" dirty="0"/>
              <a:t>Biological features in different taxa are homologous if they show similarity based on descent from a common ancestor</a:t>
            </a:r>
          </a:p>
          <a:p>
            <a:r>
              <a:rPr lang="en-GB" dirty="0"/>
              <a:t>Homology thus implies divergent evolution or “descent with modification” </a:t>
            </a:r>
          </a:p>
        </p:txBody>
      </p:sp>
      <p:pic>
        <p:nvPicPr>
          <p:cNvPr id="4" name="Picture 3">
            <a:extLst>
              <a:ext uri="{FF2B5EF4-FFF2-40B4-BE49-F238E27FC236}">
                <a16:creationId xmlns="" xmlns:a16="http://schemas.microsoft.com/office/drawing/2014/main" id="{970B98D7-7797-3585-D00E-EFD61B4248C4}"/>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6000" contrast="44000"/>
                    </a14:imgEffect>
                  </a14:imgLayer>
                </a14:imgProps>
              </a:ext>
              <a:ext uri="{28A0092B-C50C-407E-A947-70E740481C1C}">
                <a14:useLocalDpi xmlns:a14="http://schemas.microsoft.com/office/drawing/2010/main"/>
              </a:ext>
            </a:extLst>
          </a:blip>
          <a:stretch>
            <a:fillRect/>
          </a:stretch>
        </p:blipFill>
        <p:spPr>
          <a:xfrm>
            <a:off x="4147094" y="1016011"/>
            <a:ext cx="4631629" cy="3763200"/>
          </a:xfrm>
          <a:prstGeom prst="rect">
            <a:avLst/>
          </a:prstGeom>
        </p:spPr>
      </p:pic>
    </p:spTree>
    <p:extLst>
      <p:ext uri="{BB962C8B-B14F-4D97-AF65-F5344CB8AC3E}">
        <p14:creationId xmlns:p14="http://schemas.microsoft.com/office/powerpoint/2010/main" val="3259868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Week 3_Talk_Amerithrax" id="{174DA99B-02F9-7742-B2EF-94128D962168}" vid="{4348504E-69CD-D643-9E2E-E0E79EAFE4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
  <TotalTime>10848</TotalTime>
  <Words>3227</Words>
  <Application>Microsoft Macintosh PowerPoint</Application>
  <PresentationFormat>On-screen Show (16:10)</PresentationFormat>
  <Paragraphs>431</Paragraphs>
  <Slides>58</Slides>
  <Notes>6</Notes>
  <HiddenSlides>0</HiddenSlides>
  <MMClips>1</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Origin</vt:lpstr>
      <vt:lpstr>Sequence Homology A Rough Guide</vt:lpstr>
      <vt:lpstr>Defining homology</vt:lpstr>
      <vt:lpstr>PowerPoint Presentation</vt:lpstr>
      <vt:lpstr>The Evolution of ideas Darwin’s Notebooks</vt:lpstr>
      <vt:lpstr>Notebook B: Darwin’s iconic “cogito”</vt:lpstr>
      <vt:lpstr>PowerPoint Presentation</vt:lpstr>
      <vt:lpstr>PowerPoint Presentation</vt:lpstr>
      <vt:lpstr>Darwin's Influence on Modern Thought</vt:lpstr>
      <vt:lpstr>Darwin redefines homology</vt:lpstr>
      <vt:lpstr>Darwin on Homology</vt:lpstr>
      <vt:lpstr>Darwin on Homology</vt:lpstr>
      <vt:lpstr>From 1859 to 1959: Genetics</vt:lpstr>
      <vt:lpstr>From 1830s to 1959: Computing</vt:lpstr>
      <vt:lpstr>1965: Zuckerkandl and Pauling sequence homology and molecular phylogenetics</vt:lpstr>
      <vt:lpstr>1968: Kimura and the neutral theory</vt:lpstr>
      <vt:lpstr>Late 1970s Sanger invents DNA sequencing</vt:lpstr>
      <vt:lpstr>1987: Bacteria join Darwin’s tree of life</vt:lpstr>
      <vt:lpstr>The Great Tree of Life revisited</vt:lpstr>
      <vt:lpstr>15 September 1989</vt:lpstr>
      <vt:lpstr>Sequence homology</vt:lpstr>
      <vt:lpstr>Sequence alignment and homology</vt:lpstr>
      <vt:lpstr>Sequence alignment and homology</vt:lpstr>
      <vt:lpstr>Dot plot</vt:lpstr>
      <vt:lpstr>Turning dot plot into an algorithm</vt:lpstr>
      <vt:lpstr>Gap extend penalty?</vt:lpstr>
      <vt:lpstr>Gap extend</vt:lpstr>
      <vt:lpstr>Match/mismatch</vt:lpstr>
      <vt:lpstr>PowerPoint Presentation</vt:lpstr>
      <vt:lpstr>Needleman-Wunsch</vt:lpstr>
      <vt:lpstr>Global versus Local Alignments</vt:lpstr>
      <vt:lpstr>Protein substitution matrices</vt:lpstr>
      <vt:lpstr>Homology           vs.           Similarity</vt:lpstr>
      <vt:lpstr>Homology Searches</vt:lpstr>
      <vt:lpstr>BLAST – Basic Local Alignment Search Tool</vt:lpstr>
      <vt:lpstr>Evidence for homology</vt:lpstr>
      <vt:lpstr>Evidence for homology</vt:lpstr>
      <vt:lpstr>E values</vt:lpstr>
      <vt:lpstr>Rules of thumb for homology searches</vt:lpstr>
      <vt:lpstr>Rules of thumb for homology searches</vt:lpstr>
      <vt:lpstr>PowerPoint Presentation</vt:lpstr>
      <vt:lpstr>Orthology versus Paralogy</vt:lpstr>
      <vt:lpstr> Annotation and its problems</vt:lpstr>
      <vt:lpstr>The awesome power of NCBI!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Domain searches</vt:lpstr>
      <vt:lpstr>PowerPoint Presentation</vt:lpstr>
      <vt:lpstr>PowerPoint Presentation</vt:lpstr>
      <vt:lpstr>PowerPoint Presentation</vt:lpstr>
      <vt:lpstr>Back to Darwin</vt:lpstr>
      <vt:lpstr>PowerPoint Presentation</vt:lpstr>
      <vt:lpstr>Back to 1859: Darwin’s grandeur</vt:lpstr>
      <vt:lpstr>Further reading and acknowledgments</vt:lpstr>
    </vt:vector>
  </TitlesOfParts>
  <Manager/>
  <Company>University of Birmingham</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Research Interests  and Achievements</dc:title>
  <dc:subject/>
  <dc:creator>Mark Pallen</dc:creator>
  <cp:keywords/>
  <dc:description/>
  <cp:lastModifiedBy>Mark Pallen</cp:lastModifiedBy>
  <cp:revision>971</cp:revision>
  <dcterms:created xsi:type="dcterms:W3CDTF">2012-11-30T07:46:31Z</dcterms:created>
  <dcterms:modified xsi:type="dcterms:W3CDTF">2022-11-16T15:31:18Z</dcterms:modified>
  <cp:category/>
</cp:coreProperties>
</file>